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7.xml" ContentType="application/vnd.openxmlformats-officedocument.drawingml.chart+xml"/>
  <Override PartName="/ppt/notesSlides/notesSlide9.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99" r:id="rId3"/>
    <p:sldId id="258" r:id="rId4"/>
    <p:sldId id="259" r:id="rId5"/>
    <p:sldId id="289" r:id="rId6"/>
    <p:sldId id="261" r:id="rId7"/>
    <p:sldId id="262" r:id="rId8"/>
    <p:sldId id="264" r:id="rId9"/>
    <p:sldId id="263" r:id="rId10"/>
    <p:sldId id="268" r:id="rId11"/>
    <p:sldId id="269" r:id="rId12"/>
    <p:sldId id="290" r:id="rId13"/>
    <p:sldId id="300" r:id="rId14"/>
    <p:sldId id="294" r:id="rId15"/>
    <p:sldId id="286" r:id="rId16"/>
    <p:sldId id="276" r:id="rId17"/>
    <p:sldId id="287" r:id="rId18"/>
    <p:sldId id="277" r:id="rId19"/>
    <p:sldId id="303" r:id="rId20"/>
    <p:sldId id="278" r:id="rId21"/>
    <p:sldId id="302" r:id="rId22"/>
    <p:sldId id="279" r:id="rId23"/>
    <p:sldId id="266" r:id="rId24"/>
    <p:sldId id="298" r:id="rId25"/>
    <p:sldId id="295" r:id="rId26"/>
    <p:sldId id="296" r:id="rId27"/>
    <p:sldId id="297" r:id="rId28"/>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626" autoAdjust="0"/>
  </p:normalViewPr>
  <p:slideViewPr>
    <p:cSldViewPr>
      <p:cViewPr varScale="1">
        <p:scale>
          <a:sx n="99" d="100"/>
          <a:sy n="99" d="100"/>
        </p:scale>
        <p:origin x="-32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US" sz="1200"/>
            </a:pPr>
            <a:r>
              <a:rPr lang="en-US" sz="1200" dirty="0" smtClean="0"/>
              <a:t>% </a:t>
            </a:r>
            <a:r>
              <a:rPr lang="en-US" sz="1200" dirty="0"/>
              <a:t>coverage against</a:t>
            </a:r>
            <a:r>
              <a:rPr lang="en-US" sz="1200" baseline="0" dirty="0"/>
              <a:t> approval</a:t>
            </a:r>
            <a:r>
              <a:rPr lang="en-US" sz="1200" dirty="0"/>
              <a:t> </a:t>
            </a:r>
          </a:p>
        </c:rich>
      </c:tx>
      <c:layout/>
    </c:title>
    <c:plotArea>
      <c:layout>
        <c:manualLayout>
          <c:layoutTarget val="inner"/>
          <c:xMode val="edge"/>
          <c:yMode val="edge"/>
          <c:x val="0.18224839351977581"/>
          <c:y val="0.16006676796979322"/>
          <c:w val="0.80849330256131779"/>
          <c:h val="0.62359211677487736"/>
        </c:manualLayout>
      </c:layout>
      <c:barChart>
        <c:barDir val="col"/>
        <c:grouping val="clustered"/>
        <c:ser>
          <c:idx val="0"/>
          <c:order val="0"/>
          <c:tx>
            <c:strRef>
              <c:f>Sheet1!$B$1</c:f>
              <c:strCache>
                <c:ptCount val="1"/>
                <c:pt idx="0">
                  <c:v>%age </c:v>
                </c:pt>
              </c:strCache>
            </c:strRef>
          </c:tx>
          <c:dLbls>
            <c:dLbl>
              <c:idx val="0"/>
              <c:spPr/>
              <c:txPr>
                <a:bodyPr/>
                <a:lstStyle/>
                <a:p>
                  <a:pPr>
                    <a:defRPr sz="1200"/>
                  </a:pPr>
                  <a:endParaRPr lang="en-US"/>
                </a:p>
              </c:txPr>
            </c:dLbl>
            <c:dLbl>
              <c:idx val="1"/>
              <c:spPr/>
              <c:txPr>
                <a:bodyPr/>
                <a:lstStyle/>
                <a:p>
                  <a:pPr>
                    <a:defRPr sz="1200"/>
                  </a:pPr>
                  <a:endParaRPr lang="en-US"/>
                </a:p>
              </c:txPr>
            </c:dLbl>
            <c:dLbl>
              <c:idx val="2"/>
              <c:spPr/>
              <c:txPr>
                <a:bodyPr/>
                <a:lstStyle/>
                <a:p>
                  <a:pPr>
                    <a:defRPr sz="1400"/>
                  </a:pPr>
                  <a:endParaRPr lang="en-US"/>
                </a:p>
              </c:txPr>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Sheet1!$A$2:$A$4</c:f>
              <c:strCache>
                <c:ptCount val="3"/>
                <c:pt idx="0">
                  <c:v>Goa </c:v>
                </c:pt>
                <c:pt idx="1">
                  <c:v>Gujarat</c:v>
                </c:pt>
                <c:pt idx="2">
                  <c:v>Kerala</c:v>
                </c:pt>
              </c:strCache>
            </c:strRef>
          </c:cat>
          <c:val>
            <c:numRef>
              <c:f>Sheet1!$B$2:$B$4</c:f>
              <c:numCache>
                <c:formatCode>0%</c:formatCode>
                <c:ptCount val="3"/>
                <c:pt idx="0">
                  <c:v>1</c:v>
                </c:pt>
                <c:pt idx="1">
                  <c:v>1</c:v>
                </c:pt>
                <c:pt idx="2">
                  <c:v>1</c:v>
                </c:pt>
              </c:numCache>
            </c:numRef>
          </c:val>
          <c:extLst xmlns:c16r2="http://schemas.microsoft.com/office/drawing/2015/06/chart">
            <c:ext xmlns:c16="http://schemas.microsoft.com/office/drawing/2014/chart" uri="{C3380CC4-5D6E-409C-BE32-E72D297353CC}">
              <c16:uniqueId val="{00000003-97C0-4F55-9A5A-754ED2C3D0CC}"/>
            </c:ext>
          </c:extLst>
        </c:ser>
        <c:dLbls/>
        <c:axId val="88805760"/>
        <c:axId val="88807296"/>
      </c:barChart>
      <c:catAx>
        <c:axId val="88805760"/>
        <c:scaling>
          <c:orientation val="minMax"/>
        </c:scaling>
        <c:axPos val="b"/>
        <c:numFmt formatCode="General" sourceLinked="1"/>
        <c:tickLblPos val="nextTo"/>
        <c:txPr>
          <a:bodyPr/>
          <a:lstStyle/>
          <a:p>
            <a:pPr>
              <a:defRPr lang="en-US" sz="1200"/>
            </a:pPr>
            <a:endParaRPr lang="en-US"/>
          </a:p>
        </c:txPr>
        <c:crossAx val="88807296"/>
        <c:crosses val="autoZero"/>
        <c:auto val="1"/>
        <c:lblAlgn val="ctr"/>
        <c:lblOffset val="100"/>
      </c:catAx>
      <c:valAx>
        <c:axId val="88807296"/>
        <c:scaling>
          <c:orientation val="minMax"/>
          <c:max val="1"/>
          <c:min val="0"/>
        </c:scaling>
        <c:axPos val="l"/>
        <c:majorGridlines/>
        <c:numFmt formatCode="0%" sourceLinked="1"/>
        <c:tickLblPos val="nextTo"/>
        <c:txPr>
          <a:bodyPr/>
          <a:lstStyle/>
          <a:p>
            <a:pPr>
              <a:defRPr lang="en-US" sz="1200"/>
            </a:pPr>
            <a:endParaRPr lang="en-US"/>
          </a:p>
        </c:txPr>
        <c:crossAx val="88805760"/>
        <c:crosses val="autoZero"/>
        <c:crossBetween val="between"/>
        <c:majorUnit val="0.2"/>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6566157191277087"/>
          <c:y val="8.417958497375326E-2"/>
          <c:w val="0.79711368335784749"/>
          <c:h val="0.75101070374015744"/>
        </c:manualLayout>
      </c:layout>
      <c:barChart>
        <c:barDir val="col"/>
        <c:grouping val="clustered"/>
        <c:ser>
          <c:idx val="0"/>
          <c:order val="0"/>
          <c:tx>
            <c:strRef>
              <c:f>Sheet1!$B$1</c:f>
              <c:strCache>
                <c:ptCount val="1"/>
                <c:pt idx="0">
                  <c:v>%age Coverage (Pry)</c:v>
                </c:pt>
              </c:strCache>
            </c:strRef>
          </c:tx>
          <c:dLbls>
            <c:dLbl>
              <c:idx val="1"/>
              <c:layout>
                <c:manualLayout>
                  <c:x val="-3.0456609324039201E-2"/>
                  <c:y val="-1.041666666666666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33B-4AA8-B594-F94A599EDA5B}"/>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Sheet1!$A$2:$A$4</c:f>
              <c:strCache>
                <c:ptCount val="3"/>
                <c:pt idx="0">
                  <c:v>Goa</c:v>
                </c:pt>
                <c:pt idx="1">
                  <c:v>Gujarat</c:v>
                </c:pt>
                <c:pt idx="2">
                  <c:v>Kerala</c:v>
                </c:pt>
              </c:strCache>
            </c:strRef>
          </c:cat>
          <c:val>
            <c:numRef>
              <c:f>Sheet1!$B$2:$B$4</c:f>
              <c:numCache>
                <c:formatCode>0%</c:formatCode>
                <c:ptCount val="3"/>
                <c:pt idx="0">
                  <c:v>0.99</c:v>
                </c:pt>
                <c:pt idx="1">
                  <c:v>0.97000000000000042</c:v>
                </c:pt>
                <c:pt idx="2">
                  <c:v>1.01</c:v>
                </c:pt>
              </c:numCache>
            </c:numRef>
          </c:val>
          <c:extLst xmlns:c16r2="http://schemas.microsoft.com/office/drawing/2015/06/chart">
            <c:ext xmlns:c16="http://schemas.microsoft.com/office/drawing/2014/chart" uri="{C3380CC4-5D6E-409C-BE32-E72D297353CC}">
              <c16:uniqueId val="{00000001-C33B-4AA8-B594-F94A599EDA5B}"/>
            </c:ext>
          </c:extLst>
        </c:ser>
        <c:ser>
          <c:idx val="1"/>
          <c:order val="1"/>
          <c:tx>
            <c:strRef>
              <c:f>Sheet1!$C$1</c:f>
              <c:strCache>
                <c:ptCount val="1"/>
                <c:pt idx="0">
                  <c:v>%age Coverage U.Pry</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Sheet1!$A$2:$A$4</c:f>
              <c:strCache>
                <c:ptCount val="3"/>
                <c:pt idx="0">
                  <c:v>Goa</c:v>
                </c:pt>
                <c:pt idx="1">
                  <c:v>Gujarat</c:v>
                </c:pt>
                <c:pt idx="2">
                  <c:v>Kerala</c:v>
                </c:pt>
              </c:strCache>
            </c:strRef>
          </c:cat>
          <c:val>
            <c:numRef>
              <c:f>Sheet1!$C$2:$C$4</c:f>
              <c:numCache>
                <c:formatCode>0%</c:formatCode>
                <c:ptCount val="3"/>
                <c:pt idx="0">
                  <c:v>0.94000000000000039</c:v>
                </c:pt>
                <c:pt idx="1">
                  <c:v>0.98</c:v>
                </c:pt>
                <c:pt idx="2">
                  <c:v>0.91</c:v>
                </c:pt>
              </c:numCache>
            </c:numRef>
          </c:val>
          <c:extLst xmlns:c16r2="http://schemas.microsoft.com/office/drawing/2015/06/chart">
            <c:ext xmlns:c16="http://schemas.microsoft.com/office/drawing/2014/chart" uri="{C3380CC4-5D6E-409C-BE32-E72D297353CC}">
              <c16:uniqueId val="{00000002-C33B-4AA8-B594-F94A599EDA5B}"/>
            </c:ext>
          </c:extLst>
        </c:ser>
        <c:dLbls/>
        <c:axId val="92989696"/>
        <c:axId val="92991488"/>
      </c:barChart>
      <c:catAx>
        <c:axId val="92989696"/>
        <c:scaling>
          <c:orientation val="minMax"/>
        </c:scaling>
        <c:axPos val="b"/>
        <c:numFmt formatCode="General" sourceLinked="0"/>
        <c:tickLblPos val="nextTo"/>
        <c:crossAx val="92991488"/>
        <c:crosses val="autoZero"/>
        <c:auto val="1"/>
        <c:lblAlgn val="ctr"/>
        <c:lblOffset val="100"/>
      </c:catAx>
      <c:valAx>
        <c:axId val="92991488"/>
        <c:scaling>
          <c:orientation val="minMax"/>
          <c:max val="1.1000000000000001"/>
          <c:min val="0"/>
        </c:scaling>
        <c:axPos val="l"/>
        <c:majorGridlines/>
        <c:numFmt formatCode="0%" sourceLinked="1"/>
        <c:tickLblPos val="nextTo"/>
        <c:crossAx val="92989696"/>
        <c:crosses val="autoZero"/>
        <c:crossBetween val="between"/>
        <c:majorUnit val="0.2"/>
      </c:valAx>
    </c:plotArea>
    <c:legend>
      <c:legendPos val="b"/>
      <c:layout/>
    </c:legend>
    <c:plotVisOnly val="1"/>
    <c:dispBlanksAs val="gap"/>
  </c:chart>
  <c:txPr>
    <a:bodyPr/>
    <a:lstStyle/>
    <a:p>
      <a:pPr>
        <a:defRPr sz="12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3830878369194191"/>
          <c:y val="7.1158751640419945E-2"/>
          <c:w val="0.82446639468701588"/>
          <c:h val="0.76403153707349225"/>
        </c:manualLayout>
      </c:layout>
      <c:barChart>
        <c:barDir val="col"/>
        <c:grouping val="clustered"/>
        <c:ser>
          <c:idx val="0"/>
          <c:order val="0"/>
          <c:tx>
            <c:strRef>
              <c:f>Sheet1!$B$1</c:f>
              <c:strCache>
                <c:ptCount val="1"/>
                <c:pt idx="0">
                  <c:v>%age Coverage (Pry)</c:v>
                </c:pt>
              </c:strCache>
            </c:strRef>
          </c:tx>
          <c:dLbls>
            <c:dLbl>
              <c:idx val="1"/>
              <c:layout>
                <c:manualLayout>
                  <c:x val="-3.0456609324039201E-2"/>
                  <c:y val="-1.041666666666666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1DD-42DA-ADB4-D7DFABB45DDD}"/>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Sheet1!$A$2:$A$4</c:f>
              <c:strCache>
                <c:ptCount val="3"/>
                <c:pt idx="0">
                  <c:v>Goa</c:v>
                </c:pt>
                <c:pt idx="1">
                  <c:v>Gujarat</c:v>
                </c:pt>
                <c:pt idx="2">
                  <c:v>Kerala</c:v>
                </c:pt>
              </c:strCache>
            </c:strRef>
          </c:cat>
          <c:val>
            <c:numRef>
              <c:f>Sheet1!$B$2:$B$4</c:f>
              <c:numCache>
                <c:formatCode>0%</c:formatCode>
                <c:ptCount val="3"/>
                <c:pt idx="0">
                  <c:v>1</c:v>
                </c:pt>
                <c:pt idx="1">
                  <c:v>0.98</c:v>
                </c:pt>
                <c:pt idx="2">
                  <c:v>0.99</c:v>
                </c:pt>
              </c:numCache>
            </c:numRef>
          </c:val>
          <c:extLst xmlns:c16r2="http://schemas.microsoft.com/office/drawing/2015/06/chart">
            <c:ext xmlns:c16="http://schemas.microsoft.com/office/drawing/2014/chart" uri="{C3380CC4-5D6E-409C-BE32-E72D297353CC}">
              <c16:uniqueId val="{00000001-41DD-42DA-ADB4-D7DFABB45DDD}"/>
            </c:ext>
          </c:extLst>
        </c:ser>
        <c:ser>
          <c:idx val="1"/>
          <c:order val="1"/>
          <c:tx>
            <c:strRef>
              <c:f>Sheet1!$C$1</c:f>
              <c:strCache>
                <c:ptCount val="1"/>
                <c:pt idx="0">
                  <c:v>%age Coverage U.Pry</c:v>
                </c:pt>
              </c:strCache>
            </c:strRef>
          </c:tx>
          <c:dLbls>
            <c:dLbl>
              <c:idx val="0"/>
              <c:layout>
                <c:manualLayout>
                  <c:x val="3.4920390508452887E-2"/>
                  <c:y val="-1.36780513806928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1DD-42DA-ADB4-D7DFABB45DDD}"/>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Sheet1!$A$2:$A$4</c:f>
              <c:strCache>
                <c:ptCount val="3"/>
                <c:pt idx="0">
                  <c:v>Goa</c:v>
                </c:pt>
                <c:pt idx="1">
                  <c:v>Gujarat</c:v>
                </c:pt>
                <c:pt idx="2">
                  <c:v>Kerala</c:v>
                </c:pt>
              </c:strCache>
            </c:strRef>
          </c:cat>
          <c:val>
            <c:numRef>
              <c:f>Sheet1!$C$2:$C$4</c:f>
              <c:numCache>
                <c:formatCode>0%</c:formatCode>
                <c:ptCount val="3"/>
                <c:pt idx="0">
                  <c:v>1</c:v>
                </c:pt>
                <c:pt idx="1">
                  <c:v>0.98</c:v>
                </c:pt>
                <c:pt idx="2">
                  <c:v>0.91</c:v>
                </c:pt>
              </c:numCache>
            </c:numRef>
          </c:val>
          <c:extLst xmlns:c16r2="http://schemas.microsoft.com/office/drawing/2015/06/chart">
            <c:ext xmlns:c16="http://schemas.microsoft.com/office/drawing/2014/chart" uri="{C3380CC4-5D6E-409C-BE32-E72D297353CC}">
              <c16:uniqueId val="{00000003-41DD-42DA-ADB4-D7DFABB45DDD}"/>
            </c:ext>
          </c:extLst>
        </c:ser>
        <c:dLbls/>
        <c:axId val="102256640"/>
        <c:axId val="102258176"/>
      </c:barChart>
      <c:catAx>
        <c:axId val="102256640"/>
        <c:scaling>
          <c:orientation val="minMax"/>
        </c:scaling>
        <c:axPos val="b"/>
        <c:numFmt formatCode="General" sourceLinked="0"/>
        <c:tickLblPos val="nextTo"/>
        <c:crossAx val="102258176"/>
        <c:crosses val="autoZero"/>
        <c:auto val="1"/>
        <c:lblAlgn val="ctr"/>
        <c:lblOffset val="100"/>
      </c:catAx>
      <c:valAx>
        <c:axId val="102258176"/>
        <c:scaling>
          <c:orientation val="minMax"/>
          <c:max val="1"/>
          <c:min val="0"/>
        </c:scaling>
        <c:axPos val="l"/>
        <c:majorGridlines/>
        <c:numFmt formatCode="0%" sourceLinked="1"/>
        <c:tickLblPos val="nextTo"/>
        <c:crossAx val="102256640"/>
        <c:crosses val="autoZero"/>
        <c:crossBetween val="between"/>
        <c:majorUnit val="0.2"/>
      </c:valAx>
    </c:plotArea>
    <c:legend>
      <c:legendPos val="b"/>
      <c:layout/>
    </c:legend>
    <c:plotVisOnly val="1"/>
    <c:dispBlanksAs val="gap"/>
  </c:chart>
  <c:txPr>
    <a:bodyPr/>
    <a:lstStyle/>
    <a:p>
      <a:pPr>
        <a:defRPr sz="12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US" sz="1400"/>
            </a:pPr>
            <a:r>
              <a:rPr lang="en-US" sz="1400" dirty="0" smtClean="0"/>
              <a:t>% </a:t>
            </a:r>
            <a:r>
              <a:rPr lang="en-US" sz="1400" dirty="0"/>
              <a:t>Coverage of CCH against PAB approval</a:t>
            </a:r>
          </a:p>
        </c:rich>
      </c:tx>
      <c:layout/>
    </c:title>
    <c:plotArea>
      <c:layout>
        <c:manualLayout>
          <c:layoutTarget val="inner"/>
          <c:xMode val="edge"/>
          <c:yMode val="edge"/>
          <c:x val="0.14036714895569274"/>
          <c:y val="0.16617002155865168"/>
          <c:w val="0.82809185316570577"/>
          <c:h val="0.71013674995511866"/>
        </c:manualLayout>
      </c:layout>
      <c:barChart>
        <c:barDir val="col"/>
        <c:grouping val="clustered"/>
        <c:ser>
          <c:idx val="0"/>
          <c:order val="0"/>
          <c:tx>
            <c:strRef>
              <c:f>Sheet1!$B$1</c:f>
              <c:strCache>
                <c:ptCount val="1"/>
                <c:pt idx="0">
                  <c:v>%age Coverage (Pry)</c:v>
                </c:pt>
              </c:strCache>
            </c:strRef>
          </c:tx>
          <c:dLbls>
            <c:dLbl>
              <c:idx val="0"/>
              <c:spPr/>
              <c:txPr>
                <a:bodyPr/>
                <a:lstStyle/>
                <a:p>
                  <a:pPr>
                    <a:defRPr sz="1200"/>
                  </a:pPr>
                  <a:endParaRPr lang="en-US"/>
                </a:p>
              </c:txPr>
            </c:dLbl>
            <c:dLbl>
              <c:idx val="1"/>
              <c:spPr/>
              <c:txPr>
                <a:bodyPr/>
                <a:lstStyle/>
                <a:p>
                  <a:pPr>
                    <a:defRPr sz="1200"/>
                  </a:pPr>
                  <a:endParaRPr lang="en-US"/>
                </a:p>
              </c:txPr>
            </c:dLbl>
            <c:dLbl>
              <c:idx val="2"/>
              <c:spPr/>
              <c:txPr>
                <a:bodyPr/>
                <a:lstStyle/>
                <a:p>
                  <a:pPr>
                    <a:defRPr sz="1200"/>
                  </a:pPr>
                  <a:endParaRPr lang="en-US"/>
                </a:p>
              </c:txPr>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Sheet1!$A$2:$A$4</c:f>
              <c:strCache>
                <c:ptCount val="3"/>
                <c:pt idx="0">
                  <c:v>Goa </c:v>
                </c:pt>
                <c:pt idx="1">
                  <c:v>Gujarat</c:v>
                </c:pt>
                <c:pt idx="2">
                  <c:v>Kerala</c:v>
                </c:pt>
              </c:strCache>
            </c:strRef>
          </c:cat>
          <c:val>
            <c:numRef>
              <c:f>Sheet1!$B$2:$B$4</c:f>
              <c:numCache>
                <c:formatCode>0%</c:formatCode>
                <c:ptCount val="3"/>
                <c:pt idx="0">
                  <c:v>0.98</c:v>
                </c:pt>
                <c:pt idx="1">
                  <c:v>1</c:v>
                </c:pt>
                <c:pt idx="2">
                  <c:v>0.81</c:v>
                </c:pt>
              </c:numCache>
            </c:numRef>
          </c:val>
          <c:extLst xmlns:c16r2="http://schemas.microsoft.com/office/drawing/2015/06/chart">
            <c:ext xmlns:c16="http://schemas.microsoft.com/office/drawing/2014/chart" uri="{C3380CC4-5D6E-409C-BE32-E72D297353CC}">
              <c16:uniqueId val="{00000003-0FE2-48C8-A400-BAE5F26630A5}"/>
            </c:ext>
          </c:extLst>
        </c:ser>
        <c:dLbls/>
        <c:axId val="110654208"/>
        <c:axId val="110655744"/>
      </c:barChart>
      <c:catAx>
        <c:axId val="110654208"/>
        <c:scaling>
          <c:orientation val="minMax"/>
        </c:scaling>
        <c:axPos val="b"/>
        <c:numFmt formatCode="General" sourceLinked="0"/>
        <c:tickLblPos val="nextTo"/>
        <c:txPr>
          <a:bodyPr/>
          <a:lstStyle/>
          <a:p>
            <a:pPr>
              <a:defRPr lang="en-US" sz="1200"/>
            </a:pPr>
            <a:endParaRPr lang="en-US"/>
          </a:p>
        </c:txPr>
        <c:crossAx val="110655744"/>
        <c:crosses val="autoZero"/>
        <c:auto val="1"/>
        <c:lblAlgn val="ctr"/>
        <c:lblOffset val="100"/>
      </c:catAx>
      <c:valAx>
        <c:axId val="110655744"/>
        <c:scaling>
          <c:orientation val="minMax"/>
          <c:max val="1"/>
          <c:min val="0"/>
        </c:scaling>
        <c:axPos val="l"/>
        <c:majorGridlines/>
        <c:numFmt formatCode="0%" sourceLinked="1"/>
        <c:tickLblPos val="nextTo"/>
        <c:txPr>
          <a:bodyPr/>
          <a:lstStyle/>
          <a:p>
            <a:pPr>
              <a:defRPr lang="en-US" sz="1200"/>
            </a:pPr>
            <a:endParaRPr lang="en-US"/>
          </a:p>
        </c:txPr>
        <c:crossAx val="110654208"/>
        <c:crosses val="autoZero"/>
        <c:crossBetween val="between"/>
        <c:majorUnit val="0.2"/>
      </c:valAx>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US" sz="1400"/>
            </a:pPr>
            <a:r>
              <a:rPr lang="en-US" sz="1400" dirty="0" smtClean="0"/>
              <a:t>% </a:t>
            </a:r>
            <a:r>
              <a:rPr lang="en-US" sz="1400" dirty="0"/>
              <a:t>Procurement</a:t>
            </a:r>
            <a:r>
              <a:rPr lang="en-US" sz="1400" baseline="0" dirty="0"/>
              <a:t> of </a:t>
            </a:r>
            <a:r>
              <a:rPr lang="en-US" sz="1400" baseline="0" dirty="0" smtClean="0"/>
              <a:t>Kitchen Devices against </a:t>
            </a:r>
            <a:r>
              <a:rPr lang="en-US" sz="1400" baseline="0" dirty="0"/>
              <a:t>sanctioned</a:t>
            </a:r>
            <a:endParaRPr lang="en-US" sz="1400" dirty="0"/>
          </a:p>
        </c:rich>
      </c:tx>
      <c:layout>
        <c:manualLayout>
          <c:xMode val="edge"/>
          <c:yMode val="edge"/>
          <c:x val="0.14620943097878092"/>
          <c:y val="0"/>
        </c:manualLayout>
      </c:layout>
    </c:title>
    <c:plotArea>
      <c:layout>
        <c:manualLayout>
          <c:layoutTarget val="inner"/>
          <c:xMode val="edge"/>
          <c:yMode val="edge"/>
          <c:x val="0.14104574496202049"/>
          <c:y val="0.21581344669070388"/>
          <c:w val="0.85895425503797973"/>
          <c:h val="0.66854496649317163"/>
        </c:manualLayout>
      </c:layout>
      <c:barChart>
        <c:barDir val="col"/>
        <c:grouping val="clustered"/>
        <c:ser>
          <c:idx val="0"/>
          <c:order val="0"/>
          <c:tx>
            <c:strRef>
              <c:f>Sheet1!$B$1</c:f>
              <c:strCache>
                <c:ptCount val="1"/>
                <c:pt idx="0">
                  <c:v>%age Coverage </c:v>
                </c:pt>
              </c:strCache>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Sheet1!$A$2:$A$4</c:f>
              <c:strCache>
                <c:ptCount val="3"/>
                <c:pt idx="0">
                  <c:v>Goa</c:v>
                </c:pt>
                <c:pt idx="1">
                  <c:v>Gujarat</c:v>
                </c:pt>
                <c:pt idx="2">
                  <c:v>Kerala</c:v>
                </c:pt>
              </c:strCache>
            </c:strRef>
          </c:cat>
          <c:val>
            <c:numRef>
              <c:f>Sheet1!$B$2:$B$4</c:f>
              <c:numCache>
                <c:formatCode>0%</c:formatCode>
                <c:ptCount val="3"/>
                <c:pt idx="0">
                  <c:v>0</c:v>
                </c:pt>
                <c:pt idx="1">
                  <c:v>1</c:v>
                </c:pt>
                <c:pt idx="2">
                  <c:v>1</c:v>
                </c:pt>
              </c:numCache>
            </c:numRef>
          </c:val>
          <c:extLst xmlns:c16r2="http://schemas.microsoft.com/office/drawing/2015/06/chart">
            <c:ext xmlns:c16="http://schemas.microsoft.com/office/drawing/2014/chart" uri="{C3380CC4-5D6E-409C-BE32-E72D297353CC}">
              <c16:uniqueId val="{00000000-36F2-420F-A170-F53A117B4912}"/>
            </c:ext>
          </c:extLst>
        </c:ser>
        <c:dLbls/>
        <c:axId val="110529152"/>
        <c:axId val="110793088"/>
      </c:barChart>
      <c:catAx>
        <c:axId val="110529152"/>
        <c:scaling>
          <c:orientation val="minMax"/>
        </c:scaling>
        <c:axPos val="b"/>
        <c:numFmt formatCode="General" sourceLinked="0"/>
        <c:tickLblPos val="nextTo"/>
        <c:txPr>
          <a:bodyPr/>
          <a:lstStyle/>
          <a:p>
            <a:pPr>
              <a:defRPr lang="en-US" sz="1200"/>
            </a:pPr>
            <a:endParaRPr lang="en-US"/>
          </a:p>
        </c:txPr>
        <c:crossAx val="110793088"/>
        <c:crosses val="autoZero"/>
        <c:auto val="1"/>
        <c:lblAlgn val="ctr"/>
        <c:lblOffset val="100"/>
      </c:catAx>
      <c:valAx>
        <c:axId val="110793088"/>
        <c:scaling>
          <c:orientation val="minMax"/>
          <c:max val="1"/>
        </c:scaling>
        <c:axPos val="l"/>
        <c:majorGridlines/>
        <c:numFmt formatCode="0%" sourceLinked="1"/>
        <c:tickLblPos val="nextTo"/>
        <c:txPr>
          <a:bodyPr/>
          <a:lstStyle/>
          <a:p>
            <a:pPr>
              <a:defRPr lang="en-US" sz="1200"/>
            </a:pPr>
            <a:endParaRPr lang="en-US"/>
          </a:p>
        </c:txPr>
        <c:crossAx val="110529152"/>
        <c:crosses val="autoZero"/>
        <c:crossBetween val="between"/>
        <c:majorUnit val="0.5"/>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en-US" sz="1600"/>
            </a:pPr>
            <a:r>
              <a:rPr lang="en-IN" sz="1600" dirty="0" smtClean="0"/>
              <a:t>% </a:t>
            </a:r>
            <a:r>
              <a:rPr lang="en-IN" sz="1600" dirty="0"/>
              <a:t>Construction of </a:t>
            </a:r>
            <a:r>
              <a:rPr lang="en-IN" sz="1600" dirty="0" smtClean="0"/>
              <a:t>Kitchen-cum-Store </a:t>
            </a:r>
            <a:r>
              <a:rPr lang="en-IN" sz="1600" dirty="0"/>
              <a:t>against Sanctioned</a:t>
            </a:r>
          </a:p>
        </c:rich>
      </c:tx>
      <c:layout/>
    </c:title>
    <c:plotArea>
      <c:layout/>
      <c:barChart>
        <c:barDir val="col"/>
        <c:grouping val="clustered"/>
        <c:ser>
          <c:idx val="0"/>
          <c:order val="0"/>
          <c:tx>
            <c:strRef>
              <c:f>Sheet1!$B$1</c:f>
              <c:strCache>
                <c:ptCount val="1"/>
                <c:pt idx="0">
                  <c:v>%age Procurement of KDs against PAB approval </c:v>
                </c:pt>
              </c:strCache>
            </c:strRef>
          </c:tx>
          <c:dLbls>
            <c:dLbl>
              <c:idx val="0"/>
              <c:layout/>
              <c:tx>
                <c:rich>
                  <a:bodyPr/>
                  <a:lstStyle/>
                  <a:p>
                    <a:r>
                      <a:rPr lang="en-US" smtClean="0"/>
                      <a:t>NA</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040-4079-BFDA-ADB40830AA75}"/>
                </c:ext>
              </c:extLst>
            </c:dLbl>
            <c:spPr>
              <a:noFill/>
              <a:ln>
                <a:noFill/>
              </a:ln>
              <a:effectLst/>
            </c:spPr>
            <c:txPr>
              <a:bodyPr/>
              <a:lstStyle/>
              <a:p>
                <a:pPr>
                  <a:defRPr lang="en-US" sz="1100"/>
                </a:pPr>
                <a:endParaRPr lang="en-US"/>
              </a:p>
            </c:txPr>
            <c:showVal val="1"/>
            <c:extLst xmlns:c16r2="http://schemas.microsoft.com/office/drawing/2015/06/chart">
              <c:ext xmlns:c15="http://schemas.microsoft.com/office/drawing/2012/chart" uri="{CE6537A1-D6FC-4f65-9D91-7224C49458BB}">
                <c15:showLeaderLines val="0"/>
              </c:ext>
            </c:extLst>
          </c:dLbls>
          <c:cat>
            <c:strRef>
              <c:f>Sheet1!$A$2:$A$4</c:f>
              <c:strCache>
                <c:ptCount val="3"/>
                <c:pt idx="0">
                  <c:v>Goa</c:v>
                </c:pt>
                <c:pt idx="1">
                  <c:v>Gujarat</c:v>
                </c:pt>
                <c:pt idx="2">
                  <c:v>Kerala</c:v>
                </c:pt>
              </c:strCache>
            </c:strRef>
          </c:cat>
          <c:val>
            <c:numRef>
              <c:f>Sheet1!$B$2:$B$4</c:f>
              <c:numCache>
                <c:formatCode>0%</c:formatCode>
                <c:ptCount val="3"/>
                <c:pt idx="0">
                  <c:v>0</c:v>
                </c:pt>
                <c:pt idx="1">
                  <c:v>0.97000000000000053</c:v>
                </c:pt>
                <c:pt idx="2">
                  <c:v>0.45</c:v>
                </c:pt>
              </c:numCache>
            </c:numRef>
          </c:val>
          <c:extLst xmlns:c16r2="http://schemas.microsoft.com/office/drawing/2015/06/chart">
            <c:ext xmlns:c16="http://schemas.microsoft.com/office/drawing/2014/chart" uri="{C3380CC4-5D6E-409C-BE32-E72D297353CC}">
              <c16:uniqueId val="{00000000-513D-4B56-838D-F4A27FF5586F}"/>
            </c:ext>
          </c:extLst>
        </c:ser>
        <c:dLbls/>
        <c:axId val="110988288"/>
        <c:axId val="111006464"/>
      </c:barChart>
      <c:catAx>
        <c:axId val="110988288"/>
        <c:scaling>
          <c:orientation val="minMax"/>
        </c:scaling>
        <c:axPos val="b"/>
        <c:numFmt formatCode="General" sourceLinked="0"/>
        <c:tickLblPos val="nextTo"/>
        <c:txPr>
          <a:bodyPr/>
          <a:lstStyle/>
          <a:p>
            <a:pPr>
              <a:defRPr lang="en-US" sz="1200"/>
            </a:pPr>
            <a:endParaRPr lang="en-US"/>
          </a:p>
        </c:txPr>
        <c:crossAx val="111006464"/>
        <c:crosses val="autoZero"/>
        <c:auto val="1"/>
        <c:lblAlgn val="ctr"/>
        <c:lblOffset val="100"/>
      </c:catAx>
      <c:valAx>
        <c:axId val="111006464"/>
        <c:scaling>
          <c:orientation val="minMax"/>
          <c:max val="1"/>
          <c:min val="0"/>
        </c:scaling>
        <c:axPos val="l"/>
        <c:majorGridlines/>
        <c:numFmt formatCode="0%" sourceLinked="1"/>
        <c:tickLblPos val="nextTo"/>
        <c:txPr>
          <a:bodyPr/>
          <a:lstStyle/>
          <a:p>
            <a:pPr>
              <a:defRPr lang="en-US" sz="1200"/>
            </a:pPr>
            <a:endParaRPr lang="en-US"/>
          </a:p>
        </c:txPr>
        <c:crossAx val="110988288"/>
        <c:crosses val="autoZero"/>
        <c:crossBetween val="between"/>
        <c:majorUnit val="0.2"/>
      </c:valAx>
    </c:plotArea>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lang="en-US" sz="1862" b="1" i="0" u="none" strike="noStrike" kern="1200" spc="0" baseline="0">
                <a:solidFill>
                  <a:schemeClr val="tx1">
                    <a:lumMod val="65000"/>
                    <a:lumOff val="35000"/>
                  </a:schemeClr>
                </a:solidFill>
                <a:latin typeface="+mn-lt"/>
                <a:ea typeface="+mn-ea"/>
                <a:cs typeface="+mn-cs"/>
              </a:defRPr>
            </a:pPr>
            <a:r>
              <a:rPr lang="en-IN" b="1" dirty="0"/>
              <a:t>%</a:t>
            </a:r>
            <a:r>
              <a:rPr lang="en-IN" b="1" baseline="0" dirty="0"/>
              <a:t> schools data entered</a:t>
            </a:r>
            <a:endParaRPr lang="en-IN" b="1" dirty="0"/>
          </a:p>
        </c:rich>
      </c:tx>
      <c:layout/>
      <c:spPr>
        <a:noFill/>
        <a:ln>
          <a:noFill/>
        </a:ln>
        <a:effectLst/>
      </c:spPr>
    </c:title>
    <c:plotArea>
      <c:layout>
        <c:manualLayout>
          <c:layoutTarget val="inner"/>
          <c:xMode val="edge"/>
          <c:yMode val="edge"/>
          <c:x val="5.3567081288751983E-2"/>
          <c:y val="0.16672830132715311"/>
          <c:w val="0.9331478945566587"/>
          <c:h val="0.64844422048343853"/>
        </c:manualLayout>
      </c:layout>
      <c:barChart>
        <c:barDir val="col"/>
        <c:grouping val="clustered"/>
        <c:ser>
          <c:idx val="0"/>
          <c:order val="0"/>
          <c:tx>
            <c:strRef>
              <c:f>Sheet1!$B$1</c:f>
              <c:strCache>
                <c:ptCount val="1"/>
                <c:pt idx="0">
                  <c:v>Annual</c:v>
                </c:pt>
              </c:strCache>
            </c:strRef>
          </c:tx>
          <c:spPr>
            <a:solidFill>
              <a:schemeClr val="accent1"/>
            </a:solidFill>
            <a:ln>
              <a:noFill/>
            </a:ln>
            <a:effectLst/>
          </c:spPr>
          <c:dLbls>
            <c:dLbl>
              <c:idx val="6"/>
              <c:layout>
                <c:manualLayout>
                  <c:x val="-9.6618357487922735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530-4064-85FC-B677DBCBC5B9}"/>
                </c:ext>
              </c:extLst>
            </c:dLbl>
            <c:spPr>
              <a:noFill/>
              <a:ln>
                <a:noFill/>
              </a:ln>
              <a:effectLst/>
            </c:spPr>
            <c:txPr>
              <a:bodyPr rot="0" spcFirstLastPara="1" vertOverflow="ellipsis" vert="horz" wrap="square" lIns="38100" tIns="19050" rIns="38100" bIns="19050" anchor="ctr" anchorCtr="1">
                <a:spAutoFit/>
              </a:bodyPr>
              <a:lstStyle/>
              <a:p>
                <a:pPr>
                  <a:defRPr lang="en-US" sz="16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Goa</c:v>
                </c:pt>
                <c:pt idx="1">
                  <c:v>Gujarat</c:v>
                </c:pt>
                <c:pt idx="2">
                  <c:v>Kerala</c:v>
                </c:pt>
              </c:strCache>
            </c:strRef>
          </c:cat>
          <c:val>
            <c:numRef>
              <c:f>Sheet1!$B$2:$B$4</c:f>
              <c:numCache>
                <c:formatCode>0%</c:formatCode>
                <c:ptCount val="3"/>
                <c:pt idx="0">
                  <c:v>1</c:v>
                </c:pt>
                <c:pt idx="1">
                  <c:v>1</c:v>
                </c:pt>
                <c:pt idx="2">
                  <c:v>1</c:v>
                </c:pt>
              </c:numCache>
            </c:numRef>
          </c:val>
          <c:extLst xmlns:c16r2="http://schemas.microsoft.com/office/drawing/2015/06/chart">
            <c:ext xmlns:c16="http://schemas.microsoft.com/office/drawing/2014/chart" uri="{C3380CC4-5D6E-409C-BE32-E72D297353CC}">
              <c16:uniqueId val="{00000000-E530-4064-85FC-B677DBCBC5B9}"/>
            </c:ext>
          </c:extLst>
        </c:ser>
        <c:ser>
          <c:idx val="1"/>
          <c:order val="1"/>
          <c:tx>
            <c:strRef>
              <c:f>Sheet1!$C$1</c:f>
              <c:strCache>
                <c:ptCount val="1"/>
                <c:pt idx="0">
                  <c:v>Monthly</c:v>
                </c:pt>
              </c:strCache>
            </c:strRef>
          </c:tx>
          <c:spPr>
            <a:solidFill>
              <a:schemeClr val="accent2"/>
            </a:solidFill>
            <a:ln>
              <a:noFill/>
            </a:ln>
            <a:effectLst/>
          </c:spPr>
          <c:dLbls>
            <c:dLbl>
              <c:idx val="1"/>
              <c:layout>
                <c:manualLayout>
                  <c:x val="7.2463768115942377E-3"/>
                  <c:y val="2.631751816271408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530-4064-85FC-B677DBCBC5B9}"/>
                </c:ext>
              </c:extLst>
            </c:dLbl>
            <c:dLbl>
              <c:idx val="2"/>
              <c:layout>
                <c:manualLayout>
                  <c:x val="1.2077294685990276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530-4064-85FC-B677DBCBC5B9}"/>
                </c:ext>
              </c:extLst>
            </c:dLbl>
            <c:dLbl>
              <c:idx val="3"/>
              <c:layout>
                <c:manualLayout>
                  <c:x val="6.038647342995202E-3"/>
                  <c:y val="-1.3158759081357051E-3"/>
                </c:manualLayout>
              </c:layout>
              <c:spPr>
                <a:noFill/>
                <a:ln>
                  <a:noFill/>
                </a:ln>
                <a:effectLst/>
              </c:spPr>
              <c:txPr>
                <a:bodyPr rot="0" spcFirstLastPara="1" vertOverflow="ellipsis" vert="horz" wrap="square" lIns="38100" tIns="19050" rIns="38100" bIns="19050" anchor="ctr" anchorCtr="1">
                  <a:noAutofit/>
                </a:bodyPr>
                <a:lstStyle/>
                <a:p>
                  <a:pPr>
                    <a:defRPr lang="en-US" sz="16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manualLayout>
                      <c:w val="3.2228213321160944E-2"/>
                      <c:h val="4.3713397668267887E-2"/>
                    </c:manualLayout>
                  </c15:layout>
                </c:ext>
                <c:ext xmlns:c16="http://schemas.microsoft.com/office/drawing/2014/chart" uri="{C3380CC4-5D6E-409C-BE32-E72D297353CC}">
                  <c16:uniqueId val="{00000008-E530-4064-85FC-B677DBCBC5B9}"/>
                </c:ext>
              </c:extLst>
            </c:dLbl>
            <c:dLbl>
              <c:idx val="5"/>
              <c:layout>
                <c:manualLayout>
                  <c:x val="1.0869565217391283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530-4064-85FC-B677DBCBC5B9}"/>
                </c:ext>
              </c:extLst>
            </c:dLbl>
            <c:dLbl>
              <c:idx val="6"/>
              <c:layout>
                <c:manualLayout>
                  <c:x val="7.2463768115942377E-3"/>
                  <c:y val="7.8952554488142014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530-4064-85FC-B677DBCBC5B9}"/>
                </c:ext>
              </c:extLst>
            </c:dLbl>
            <c:spPr>
              <a:noFill/>
              <a:ln>
                <a:noFill/>
              </a:ln>
              <a:effectLst/>
            </c:spPr>
            <c:txPr>
              <a:bodyPr rot="0" spcFirstLastPara="1" vertOverflow="ellipsis" vert="horz" wrap="square" lIns="38100" tIns="19050" rIns="38100" bIns="19050" anchor="ctr" anchorCtr="1">
                <a:spAutoFit/>
              </a:bodyPr>
              <a:lstStyle/>
              <a:p>
                <a:pPr>
                  <a:defRPr lang="en-US" sz="16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Goa</c:v>
                </c:pt>
                <c:pt idx="1">
                  <c:v>Gujarat</c:v>
                </c:pt>
                <c:pt idx="2">
                  <c:v>Kerala</c:v>
                </c:pt>
              </c:strCache>
            </c:strRef>
          </c:cat>
          <c:val>
            <c:numRef>
              <c:f>Sheet1!$C$2:$C$4</c:f>
              <c:numCache>
                <c:formatCode>0%</c:formatCode>
                <c:ptCount val="3"/>
                <c:pt idx="0">
                  <c:v>0.99</c:v>
                </c:pt>
                <c:pt idx="1">
                  <c:v>0.93</c:v>
                </c:pt>
                <c:pt idx="2">
                  <c:v>1</c:v>
                </c:pt>
              </c:numCache>
            </c:numRef>
          </c:val>
          <c:extLst xmlns:c16r2="http://schemas.microsoft.com/office/drawing/2015/06/chart">
            <c:ext xmlns:c16="http://schemas.microsoft.com/office/drawing/2014/chart" uri="{C3380CC4-5D6E-409C-BE32-E72D297353CC}">
              <c16:uniqueId val="{00000001-E530-4064-85FC-B677DBCBC5B9}"/>
            </c:ext>
          </c:extLst>
        </c:ser>
        <c:ser>
          <c:idx val="2"/>
          <c:order val="2"/>
          <c:tx>
            <c:strRef>
              <c:f>Sheet1!$D$1</c:f>
              <c:strCache>
                <c:ptCount val="1"/>
                <c:pt idx="0">
                  <c:v>Daily (AMS) : Average (Apr, 2018-Mar, 2019)</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n-US" sz="16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Goa</c:v>
                </c:pt>
                <c:pt idx="1">
                  <c:v>Gujarat</c:v>
                </c:pt>
                <c:pt idx="2">
                  <c:v>Kerala</c:v>
                </c:pt>
              </c:strCache>
            </c:strRef>
          </c:cat>
          <c:val>
            <c:numRef>
              <c:f>Sheet1!$D$2:$D$4</c:f>
              <c:numCache>
                <c:formatCode>0%</c:formatCode>
                <c:ptCount val="3"/>
                <c:pt idx="0">
                  <c:v>0.21000000000000002</c:v>
                </c:pt>
                <c:pt idx="1">
                  <c:v>0.87000000000000011</c:v>
                </c:pt>
                <c:pt idx="2">
                  <c:v>0.87000000000000011</c:v>
                </c:pt>
              </c:numCache>
            </c:numRef>
          </c:val>
          <c:extLst xmlns:c16r2="http://schemas.microsoft.com/office/drawing/2015/06/chart">
            <c:ext xmlns:c16="http://schemas.microsoft.com/office/drawing/2014/chart" uri="{C3380CC4-5D6E-409C-BE32-E72D297353CC}">
              <c16:uniqueId val="{00000002-E530-4064-85FC-B677DBCBC5B9}"/>
            </c:ext>
          </c:extLst>
        </c:ser>
        <c:dLbls/>
        <c:gapWidth val="176"/>
        <c:overlap val="-19"/>
        <c:axId val="171626496"/>
        <c:axId val="171628032"/>
      </c:barChart>
      <c:catAx>
        <c:axId val="1716264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endParaRPr lang="en-US"/>
          </a:p>
        </c:txPr>
        <c:crossAx val="171628032"/>
        <c:crosses val="autoZero"/>
        <c:auto val="1"/>
        <c:lblAlgn val="ctr"/>
        <c:lblOffset val="100"/>
      </c:catAx>
      <c:valAx>
        <c:axId val="171628032"/>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lang="en-US" sz="1400" b="1" i="0" u="none" strike="noStrike" kern="1200" baseline="0">
                <a:solidFill>
                  <a:schemeClr val="tx1">
                    <a:lumMod val="65000"/>
                    <a:lumOff val="35000"/>
                  </a:schemeClr>
                </a:solidFill>
                <a:latin typeface="+mn-lt"/>
                <a:ea typeface="+mn-ea"/>
                <a:cs typeface="+mn-cs"/>
              </a:defRPr>
            </a:pPr>
            <a:endParaRPr lang="en-US"/>
          </a:p>
        </c:txPr>
        <c:crossAx val="171626496"/>
        <c:crosses val="autoZero"/>
        <c:crossBetween val="between"/>
        <c:majorUnit val="0.2"/>
      </c:valAx>
      <c:spPr>
        <a:noFill/>
        <a:ln>
          <a:noFill/>
        </a:ln>
        <a:effectLst/>
      </c:spPr>
    </c:plotArea>
    <c:legend>
      <c:legendPos val="b"/>
      <c:layout/>
      <c:spPr>
        <a:noFill/>
        <a:ln>
          <a:noFill/>
        </a:ln>
        <a:effectLst/>
      </c:spPr>
      <c:txPr>
        <a:bodyPr rot="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D46F1-8A61-49B2-8F34-729040D0F741}" type="doc">
      <dgm:prSet loTypeId="urn:microsoft.com/office/officeart/2005/8/layout/vList5" loCatId="list" qsTypeId="urn:microsoft.com/office/officeart/2005/8/quickstyle/simple3" qsCatId="simple" csTypeId="urn:microsoft.com/office/officeart/2005/8/colors/colorful4" csCatId="colorful" phldr="1"/>
      <dgm:spPr/>
      <dgm:t>
        <a:bodyPr/>
        <a:lstStyle/>
        <a:p>
          <a:endParaRPr lang="en-US"/>
        </a:p>
      </dgm:t>
    </dgm:pt>
    <dgm:pt modelId="{4AD4B199-2F00-44E1-AD21-63BEDCC87BA4}">
      <dgm:prSet phldrT="[Text]" custT="1"/>
      <dgm:spPr/>
      <dgm:t>
        <a:bodyPr/>
        <a:lstStyle/>
        <a:p>
          <a:r>
            <a:rPr lang="en-IN" sz="1800" b="1" dirty="0" smtClean="0"/>
            <a:t>Convergence </a:t>
          </a:r>
        </a:p>
        <a:p>
          <a:r>
            <a:rPr lang="en-IN" sz="1800" b="1" dirty="0" smtClean="0"/>
            <a:t>with line departments</a:t>
          </a:r>
          <a:endParaRPr lang="en-US" sz="1800" b="1" dirty="0"/>
        </a:p>
      </dgm:t>
    </dgm:pt>
    <dgm:pt modelId="{85D2605A-6FC0-4097-8A49-67D88C5182AB}" type="parTrans" cxnId="{764A704A-7B0E-4BF5-B1E7-833BB37D5874}">
      <dgm:prSet/>
      <dgm:spPr/>
      <dgm:t>
        <a:bodyPr/>
        <a:lstStyle/>
        <a:p>
          <a:endParaRPr lang="en-US" sz="1800"/>
        </a:p>
      </dgm:t>
    </dgm:pt>
    <dgm:pt modelId="{EFADF196-5BC0-43E0-90A8-7638C8C384A0}" type="sibTrans" cxnId="{764A704A-7B0E-4BF5-B1E7-833BB37D5874}">
      <dgm:prSet/>
      <dgm:spPr/>
      <dgm:t>
        <a:bodyPr/>
        <a:lstStyle/>
        <a:p>
          <a:endParaRPr lang="en-US" sz="1800"/>
        </a:p>
      </dgm:t>
    </dgm:pt>
    <dgm:pt modelId="{0AC3ED6E-AADD-4885-9FEF-15636B916EBF}">
      <dgm:prSet phldrT="[Tex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8100000" scaled="1"/>
          <a:tileRect/>
        </a:gradFill>
      </dgm:spPr>
      <dgm:t>
        <a:bodyPr/>
        <a:lstStyle/>
        <a:p>
          <a:r>
            <a:rPr lang="en-IN" sz="1600" dirty="0" smtClean="0"/>
            <a:t>The grown whole vegetables, fruits can be consumed. Some of the parts like stem (banana, bottle gourd, pumpkin) leaves (coriander, mint, spinach), flower (pumpkin flower, </a:t>
          </a:r>
          <a:r>
            <a:rPr lang="en-IN" sz="1600" dirty="0" err="1" smtClean="0"/>
            <a:t>morringa</a:t>
          </a:r>
          <a:r>
            <a:rPr lang="en-IN" sz="1600" dirty="0" smtClean="0"/>
            <a:t>). </a:t>
          </a:r>
          <a:endParaRPr lang="en-US" sz="1600" dirty="0"/>
        </a:p>
      </dgm:t>
    </dgm:pt>
    <dgm:pt modelId="{56B6FACF-C700-44EB-B32E-9F6ECF9BA158}" type="parTrans" cxnId="{56970623-6B69-4B59-B1E1-C0784DEACF6B}">
      <dgm:prSet/>
      <dgm:spPr/>
      <dgm:t>
        <a:bodyPr/>
        <a:lstStyle/>
        <a:p>
          <a:endParaRPr lang="en-US" sz="1800"/>
        </a:p>
      </dgm:t>
    </dgm:pt>
    <dgm:pt modelId="{D5F76055-8E22-450A-BB87-0DDC2B20F7B8}" type="sibTrans" cxnId="{56970623-6B69-4B59-B1E1-C0784DEACF6B}">
      <dgm:prSet/>
      <dgm:spPr/>
      <dgm:t>
        <a:bodyPr/>
        <a:lstStyle/>
        <a:p>
          <a:endParaRPr lang="en-US" sz="1800"/>
        </a:p>
      </dgm:t>
    </dgm:pt>
    <dgm:pt modelId="{6660F718-3E31-472D-A9E8-1FC5E718250F}">
      <dgm:prSet phldrT="[Text]" custT="1"/>
      <dgm:spPr/>
      <dgm:t>
        <a:bodyPr/>
        <a:lstStyle/>
        <a:p>
          <a:r>
            <a:rPr lang="en-US" sz="1800" b="1" dirty="0" smtClean="0"/>
            <a:t>Funds for School Nutrition Garden</a:t>
          </a:r>
          <a:endParaRPr lang="en-US" sz="1800" b="1" dirty="0"/>
        </a:p>
      </dgm:t>
    </dgm:pt>
    <dgm:pt modelId="{DAFC5BAE-7271-440A-858D-02E8C7A8802E}" type="parTrans" cxnId="{432A3363-A971-4957-9142-E380DCC8F065}">
      <dgm:prSet/>
      <dgm:spPr/>
      <dgm:t>
        <a:bodyPr/>
        <a:lstStyle/>
        <a:p>
          <a:endParaRPr lang="en-US" sz="1800"/>
        </a:p>
      </dgm:t>
    </dgm:pt>
    <dgm:pt modelId="{337D54D5-CECB-47E0-B43D-52CE4C08B00B}" type="sibTrans" cxnId="{432A3363-A971-4957-9142-E380DCC8F065}">
      <dgm:prSet/>
      <dgm:spPr/>
      <dgm:t>
        <a:bodyPr/>
        <a:lstStyle/>
        <a:p>
          <a:endParaRPr lang="en-US" sz="1800"/>
        </a:p>
      </dgm:t>
    </dgm:pt>
    <dgm:pt modelId="{F4021611-4149-4CF3-95CC-7EFEC967DF55}">
      <dgm:prSet phldrT="[Text]" custT="1"/>
      <dgm:spPr/>
      <dgm:t>
        <a:bodyPr/>
        <a:lstStyle/>
        <a:p>
          <a:r>
            <a:rPr lang="en-IN" sz="1600" dirty="0" err="1" smtClean="0"/>
            <a:t>Krishi</a:t>
          </a:r>
          <a:r>
            <a:rPr lang="en-IN" sz="1600" dirty="0" smtClean="0"/>
            <a:t>  </a:t>
          </a:r>
          <a:r>
            <a:rPr lang="en-IN" sz="1600" dirty="0" err="1" smtClean="0"/>
            <a:t>Vigyan</a:t>
          </a:r>
          <a:r>
            <a:rPr lang="en-IN" sz="1600" dirty="0" smtClean="0"/>
            <a:t> </a:t>
          </a:r>
          <a:r>
            <a:rPr lang="en-IN" sz="1600" dirty="0" err="1" smtClean="0"/>
            <a:t>Kendras</a:t>
          </a:r>
          <a:r>
            <a:rPr lang="en-IN" sz="1600" dirty="0" smtClean="0"/>
            <a:t>, Department of Agriculture/Horticulture, Food &amp; Nutrition Board, State Agriculture Universities etc.</a:t>
          </a:r>
          <a:endParaRPr lang="en-US" sz="1600" dirty="0"/>
        </a:p>
      </dgm:t>
    </dgm:pt>
    <dgm:pt modelId="{47CDBF5B-D617-4F3E-9974-03E2E05C85CD}" type="parTrans" cxnId="{D9819BA8-1DC7-4DEE-81C0-C5FBC7DA094B}">
      <dgm:prSet/>
      <dgm:spPr/>
      <dgm:t>
        <a:bodyPr/>
        <a:lstStyle/>
        <a:p>
          <a:endParaRPr lang="en-US" sz="1800"/>
        </a:p>
      </dgm:t>
    </dgm:pt>
    <dgm:pt modelId="{4DFB0187-17E0-4328-BD9A-E6D8895CC528}" type="sibTrans" cxnId="{D9819BA8-1DC7-4DEE-81C0-C5FBC7DA094B}">
      <dgm:prSet/>
      <dgm:spPr/>
      <dgm:t>
        <a:bodyPr/>
        <a:lstStyle/>
        <a:p>
          <a:endParaRPr lang="en-US" sz="1800"/>
        </a:p>
      </dgm:t>
    </dgm:pt>
    <dgm:pt modelId="{5EE4D596-9ED4-472C-8E16-C32F0E1185D2}">
      <dgm:prSet custT="1"/>
      <dgm:spPr>
        <a:solidFill>
          <a:srgbClr val="A7E9F9"/>
        </a:solidFill>
      </dgm:spPr>
      <dgm:t>
        <a:bodyPr/>
        <a:lstStyle/>
        <a:p>
          <a:r>
            <a:rPr lang="en-US" sz="1800" b="1" dirty="0" smtClean="0"/>
            <a:t>School Nutrition Garden</a:t>
          </a:r>
          <a:endParaRPr lang="en-US" sz="1800" b="1" dirty="0"/>
        </a:p>
      </dgm:t>
    </dgm:pt>
    <dgm:pt modelId="{7E3E228B-D073-4464-BE97-0F227113CCD7}" type="parTrans" cxnId="{7E1E29D4-77CA-4DA8-A562-3A57CCE99221}">
      <dgm:prSet/>
      <dgm:spPr/>
      <dgm:t>
        <a:bodyPr/>
        <a:lstStyle/>
        <a:p>
          <a:endParaRPr lang="en-US" sz="1800"/>
        </a:p>
      </dgm:t>
    </dgm:pt>
    <dgm:pt modelId="{BB31B796-408A-4217-BB1E-8DC68B16F49F}" type="sibTrans" cxnId="{7E1E29D4-77CA-4DA8-A562-3A57CCE99221}">
      <dgm:prSet/>
      <dgm:spPr/>
      <dgm:t>
        <a:bodyPr/>
        <a:lstStyle/>
        <a:p>
          <a:endParaRPr lang="en-US" sz="1800"/>
        </a:p>
      </dgm:t>
    </dgm:pt>
    <dgm:pt modelId="{1C368E23-C205-4BDA-BDCA-2B0EC02439BA}">
      <dgm:prSet custT="1"/>
      <dgm:spPr>
        <a:solidFill>
          <a:schemeClr val="accent4">
            <a:lumMod val="40000"/>
            <a:lumOff val="6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IN" b="1" dirty="0" smtClean="0"/>
        </a:p>
        <a:p>
          <a:pPr marL="0" marR="0" indent="0" defTabSz="914400" eaLnBrk="1" fontAlgn="auto" latinLnBrk="0" hangingPunct="1">
            <a:lnSpc>
              <a:spcPct val="100000"/>
            </a:lnSpc>
            <a:spcBef>
              <a:spcPts val="0"/>
            </a:spcBef>
            <a:spcAft>
              <a:spcPts val="0"/>
            </a:spcAft>
            <a:buClrTx/>
            <a:buSzTx/>
            <a:buFontTx/>
            <a:buNone/>
            <a:tabLst/>
            <a:defRPr/>
          </a:pPr>
          <a:r>
            <a:rPr lang="en-IN" b="1" dirty="0" smtClean="0"/>
            <a:t>Where School Nutrition Garden can be set up?</a:t>
          </a:r>
          <a:endParaRPr lang="en-US" dirty="0" smtClean="0"/>
        </a:p>
        <a:p>
          <a:pPr defTabSz="800100">
            <a:lnSpc>
              <a:spcPct val="90000"/>
            </a:lnSpc>
            <a:spcBef>
              <a:spcPct val="0"/>
            </a:spcBef>
            <a:spcAft>
              <a:spcPct val="35000"/>
            </a:spcAft>
          </a:pPr>
          <a:endParaRPr lang="en-US" sz="1800" b="1" dirty="0"/>
        </a:p>
      </dgm:t>
    </dgm:pt>
    <dgm:pt modelId="{44374F9F-FCDA-4840-A30D-18F91B099063}" type="parTrans" cxnId="{2C6B11C7-1FF8-4CC4-B5A3-875F9D6678AE}">
      <dgm:prSet/>
      <dgm:spPr/>
      <dgm:t>
        <a:bodyPr/>
        <a:lstStyle/>
        <a:p>
          <a:endParaRPr lang="en-US" sz="1800"/>
        </a:p>
      </dgm:t>
    </dgm:pt>
    <dgm:pt modelId="{7D47A614-A732-4708-B842-C7FB79BCB8DA}" type="sibTrans" cxnId="{2C6B11C7-1FF8-4CC4-B5A3-875F9D6678AE}">
      <dgm:prSet/>
      <dgm:spPr/>
      <dgm:t>
        <a:bodyPr/>
        <a:lstStyle/>
        <a:p>
          <a:endParaRPr lang="en-US" sz="1800"/>
        </a:p>
      </dgm:t>
    </dgm:pt>
    <dgm:pt modelId="{5158A189-202B-47C8-BE8B-6625C1D061C6}">
      <dgm:prSet custT="1"/>
      <dgm:spPr>
        <a:solidFill>
          <a:schemeClr val="accent6">
            <a:lumMod val="40000"/>
            <a:lumOff val="60000"/>
          </a:schemeClr>
        </a:solidFill>
      </dgm:spPr>
      <dgm:t>
        <a:bodyPr/>
        <a:lstStyle/>
        <a:p>
          <a:r>
            <a:rPr lang="en-US" sz="1800" b="1" dirty="0" smtClean="0"/>
            <a:t>Objectives</a:t>
          </a:r>
          <a:endParaRPr lang="en-US" sz="1800" b="1" dirty="0"/>
        </a:p>
      </dgm:t>
    </dgm:pt>
    <dgm:pt modelId="{DC5B274C-72DF-47CB-A8B3-EE5169F17E74}" type="parTrans" cxnId="{320245D4-6E01-4A19-977F-8CADAB5D6150}">
      <dgm:prSet/>
      <dgm:spPr/>
      <dgm:t>
        <a:bodyPr/>
        <a:lstStyle/>
        <a:p>
          <a:endParaRPr lang="en-US" sz="1800"/>
        </a:p>
      </dgm:t>
    </dgm:pt>
    <dgm:pt modelId="{82F16EA4-FEB9-4BC2-AAE6-89E5CB7B3C69}" type="sibTrans" cxnId="{320245D4-6E01-4A19-977F-8CADAB5D6150}">
      <dgm:prSet/>
      <dgm:spPr/>
      <dgm:t>
        <a:bodyPr/>
        <a:lstStyle/>
        <a:p>
          <a:endParaRPr lang="en-US" sz="1800"/>
        </a:p>
      </dgm:t>
    </dgm:pt>
    <dgm:pt modelId="{7F368BA0-B9A8-4A03-AA6C-464E5650579B}">
      <dgm:prSet custT="1"/>
      <dgm:spPr>
        <a:solidFill>
          <a:schemeClr val="accent5">
            <a:lumMod val="40000"/>
            <a:lumOff val="60000"/>
            <a:alpha val="90000"/>
          </a:schemeClr>
        </a:solidFill>
      </dgm:spPr>
      <dgm:t>
        <a:bodyPr/>
        <a:lstStyle/>
        <a:p>
          <a:pPr algn="just"/>
          <a:r>
            <a:rPr lang="en-US" sz="1600" dirty="0" smtClean="0"/>
            <a:t>SNG is a place where herbs, fruits and vegetables are grown in the school premises for use in  preparation of Mid-Day Meal.</a:t>
          </a:r>
          <a:endParaRPr lang="en-US" sz="1600" dirty="0"/>
        </a:p>
      </dgm:t>
    </dgm:pt>
    <dgm:pt modelId="{6BC022ED-225B-46A5-9F5D-DE0E655F0CEC}" type="parTrans" cxnId="{D446448D-50EC-44F5-A412-BDDA48F3A517}">
      <dgm:prSet/>
      <dgm:spPr/>
      <dgm:t>
        <a:bodyPr/>
        <a:lstStyle/>
        <a:p>
          <a:endParaRPr lang="en-US" sz="1800"/>
        </a:p>
      </dgm:t>
    </dgm:pt>
    <dgm:pt modelId="{F06CD2A3-9B40-43A8-B40F-AEF62FA5F298}" type="sibTrans" cxnId="{D446448D-50EC-44F5-A412-BDDA48F3A517}">
      <dgm:prSet/>
      <dgm:spPr/>
      <dgm:t>
        <a:bodyPr/>
        <a:lstStyle/>
        <a:p>
          <a:endParaRPr lang="en-US" sz="1800"/>
        </a:p>
      </dgm:t>
    </dgm:pt>
    <dgm:pt modelId="{A7B7BEA8-FDEA-45E1-9723-309FBE88BB68}">
      <dgm:prSet custT="1"/>
      <dgm:spPr>
        <a:solidFill>
          <a:schemeClr val="accent2">
            <a:lumMod val="40000"/>
            <a:lumOff val="60000"/>
            <a:alpha val="90000"/>
          </a:schemeClr>
        </a:solidFill>
      </dgm:spPr>
      <dgm:t>
        <a:bodyPr/>
        <a:lstStyle/>
        <a:p>
          <a:pPr algn="just">
            <a:lnSpc>
              <a:spcPct val="100000"/>
            </a:lnSpc>
          </a:pPr>
          <a:r>
            <a:rPr lang="en-IN" sz="1600" dirty="0" smtClean="0"/>
            <a:t>To help address malnutrition and micro nutrient deficiencies</a:t>
          </a:r>
          <a:endParaRPr lang="en-US" sz="1600" dirty="0"/>
        </a:p>
      </dgm:t>
    </dgm:pt>
    <dgm:pt modelId="{CA3AED9F-8A8C-407C-A0D0-59BCE31D0239}" type="parTrans" cxnId="{381C0AFB-C981-4212-B502-0FA9722D4304}">
      <dgm:prSet/>
      <dgm:spPr/>
      <dgm:t>
        <a:bodyPr/>
        <a:lstStyle/>
        <a:p>
          <a:endParaRPr lang="en-US" sz="1800"/>
        </a:p>
      </dgm:t>
    </dgm:pt>
    <dgm:pt modelId="{7C87D60C-F75F-4046-B96E-F2910F965BC1}" type="sibTrans" cxnId="{381C0AFB-C981-4212-B502-0FA9722D4304}">
      <dgm:prSet/>
      <dgm:spPr/>
      <dgm:t>
        <a:bodyPr/>
        <a:lstStyle/>
        <a:p>
          <a:endParaRPr lang="en-US" sz="1800"/>
        </a:p>
      </dgm:t>
    </dgm:pt>
    <dgm:pt modelId="{81854573-89CB-4170-B68F-1A91781F1A7F}">
      <dgm:prSet custT="1"/>
      <dgm:spPr/>
      <dgm:t>
        <a:bodyPr/>
        <a:lstStyle/>
        <a:p>
          <a:r>
            <a:rPr lang="en-US" sz="1800" b="1" dirty="0" smtClean="0"/>
            <a:t>What part of plants can be eaten</a:t>
          </a:r>
          <a:endParaRPr lang="en-US" sz="1800" b="1" dirty="0"/>
        </a:p>
      </dgm:t>
    </dgm:pt>
    <dgm:pt modelId="{CA4F1C09-8CDA-4947-B5D2-121BA1B744A5}" type="parTrans" cxnId="{17D2697F-9754-4632-B27A-703CB3499DEB}">
      <dgm:prSet/>
      <dgm:spPr/>
      <dgm:t>
        <a:bodyPr/>
        <a:lstStyle/>
        <a:p>
          <a:endParaRPr lang="en-US"/>
        </a:p>
      </dgm:t>
    </dgm:pt>
    <dgm:pt modelId="{0FD5F004-5171-43F8-9A8B-B9E030D1E363}" type="sibTrans" cxnId="{17D2697F-9754-4632-B27A-703CB3499DEB}">
      <dgm:prSet/>
      <dgm:spPr/>
      <dgm:t>
        <a:bodyPr/>
        <a:lstStyle/>
        <a:p>
          <a:endParaRPr lang="en-US"/>
        </a:p>
      </dgm:t>
    </dgm:pt>
    <dgm:pt modelId="{8E1B6D78-C2BF-4B11-9F93-C5E161323905}">
      <dgm:prSet custT="1"/>
      <dgm:spPr>
        <a:solidFill>
          <a:schemeClr val="accent6">
            <a:lumMod val="40000"/>
            <a:lumOff val="60000"/>
            <a:alpha val="90000"/>
          </a:schemeClr>
        </a:solidFill>
      </dgm:spPr>
      <dgm:t>
        <a:bodyPr/>
        <a:lstStyle/>
        <a:p>
          <a:pPr algn="just"/>
          <a:r>
            <a:rPr lang="en-IN" sz="1600" dirty="0" smtClean="0"/>
            <a:t>Plants may also be grown in small containers, cans, jars, discarded earthen pots, wooden </a:t>
          </a:r>
          <a:r>
            <a:rPr lang="en-IN" sz="1600" dirty="0" err="1" smtClean="0"/>
            <a:t>peti</a:t>
          </a:r>
          <a:r>
            <a:rPr lang="en-IN" sz="1600" dirty="0" smtClean="0"/>
            <a:t>, ceramic sinks, food tins, and </a:t>
          </a:r>
          <a:r>
            <a:rPr lang="en-IN" sz="1600" dirty="0" err="1" smtClean="0"/>
            <a:t>atta</a:t>
          </a:r>
          <a:r>
            <a:rPr lang="en-IN" sz="1600" dirty="0" smtClean="0"/>
            <a:t> bags etc, where land is not available. </a:t>
          </a:r>
          <a:endParaRPr lang="en-US" sz="1600" dirty="0"/>
        </a:p>
      </dgm:t>
    </dgm:pt>
    <dgm:pt modelId="{353D4F73-A9B7-47CB-A2C8-C38683C419DB}" type="sibTrans" cxnId="{D41D0BD0-7CEB-499D-8047-0BED7294FC0F}">
      <dgm:prSet/>
      <dgm:spPr/>
      <dgm:t>
        <a:bodyPr/>
        <a:lstStyle/>
        <a:p>
          <a:endParaRPr lang="en-US"/>
        </a:p>
      </dgm:t>
    </dgm:pt>
    <dgm:pt modelId="{6B420AAA-5A92-4C52-8F4B-032BA98E3E28}" type="parTrans" cxnId="{D41D0BD0-7CEB-499D-8047-0BED7294FC0F}">
      <dgm:prSet/>
      <dgm:spPr/>
      <dgm:t>
        <a:bodyPr/>
        <a:lstStyle/>
        <a:p>
          <a:endParaRPr lang="en-US"/>
        </a:p>
      </dgm:t>
    </dgm:pt>
    <dgm:pt modelId="{1D616D02-800C-48F9-B8C0-FAFDCD089647}">
      <dgm:prSet custT="1"/>
      <dgm:spPr>
        <a:solidFill>
          <a:schemeClr val="accent6">
            <a:lumMod val="40000"/>
            <a:lumOff val="60000"/>
            <a:alpha val="90000"/>
          </a:schemeClr>
        </a:solidFill>
      </dgm:spPr>
      <dgm:t>
        <a:bodyPr/>
        <a:lstStyle/>
        <a:p>
          <a:pPr algn="just"/>
          <a:r>
            <a:rPr lang="en-US" sz="1600" dirty="0" smtClean="0"/>
            <a:t>Large piece of land is not required even roof tops can be used for growing vegetable/fruits in containers.</a:t>
          </a:r>
          <a:endParaRPr lang="en-US" sz="1600" dirty="0"/>
        </a:p>
      </dgm:t>
    </dgm:pt>
    <dgm:pt modelId="{E77CA464-9BBB-446B-A0ED-A26CE97BFF9A}" type="sibTrans" cxnId="{0F85A321-34EF-412C-88AF-C6B1EDE74155}">
      <dgm:prSet/>
      <dgm:spPr/>
      <dgm:t>
        <a:bodyPr/>
        <a:lstStyle/>
        <a:p>
          <a:endParaRPr lang="en-US" sz="1800"/>
        </a:p>
      </dgm:t>
    </dgm:pt>
    <dgm:pt modelId="{BAF93F53-D2D6-40EC-BE8B-EEB21A4D36D4}" type="parTrans" cxnId="{0F85A321-34EF-412C-88AF-C6B1EDE74155}">
      <dgm:prSet/>
      <dgm:spPr/>
      <dgm:t>
        <a:bodyPr/>
        <a:lstStyle/>
        <a:p>
          <a:endParaRPr lang="en-US" sz="1800"/>
        </a:p>
      </dgm:t>
    </dgm:pt>
    <dgm:pt modelId="{7E042D98-755D-4E07-98EE-DD94B2BEFAEB}">
      <dgm:prSet custT="1"/>
      <dgm:spPr>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8100000" scaled="1"/>
          <a:tileRect/>
        </a:gradFill>
      </dgm:spPr>
      <dgm:t>
        <a:bodyPr/>
        <a:lstStyle/>
        <a:p>
          <a:r>
            <a:rPr lang="en-IN" sz="1600" dirty="0" smtClean="0"/>
            <a:t>The leaves, fruits/vegetables and stems of some plants like bottle gourd (</a:t>
          </a:r>
          <a:r>
            <a:rPr lang="en-IN" sz="1600" dirty="0" err="1" smtClean="0"/>
            <a:t>lauki</a:t>
          </a:r>
          <a:r>
            <a:rPr lang="en-IN" sz="1600" dirty="0" smtClean="0"/>
            <a:t>), pumpkin (</a:t>
          </a:r>
          <a:r>
            <a:rPr lang="en-IN" sz="1600" dirty="0" err="1" smtClean="0"/>
            <a:t>kaddu</a:t>
          </a:r>
          <a:r>
            <a:rPr lang="en-IN" sz="1600" dirty="0" smtClean="0"/>
            <a:t>) etc can be consumed</a:t>
          </a:r>
          <a:endParaRPr lang="en-US" sz="1600" dirty="0"/>
        </a:p>
      </dgm:t>
    </dgm:pt>
    <dgm:pt modelId="{9877A373-E778-4817-A010-CBC1059189E0}" type="parTrans" cxnId="{F9265F9D-2EDB-4AB9-A8C7-8929A57AB702}">
      <dgm:prSet/>
      <dgm:spPr/>
      <dgm:t>
        <a:bodyPr/>
        <a:lstStyle/>
        <a:p>
          <a:endParaRPr lang="en-US"/>
        </a:p>
      </dgm:t>
    </dgm:pt>
    <dgm:pt modelId="{4362503C-461A-40EE-A534-467F96B18C41}" type="sibTrans" cxnId="{F9265F9D-2EDB-4AB9-A8C7-8929A57AB702}">
      <dgm:prSet/>
      <dgm:spPr/>
      <dgm:t>
        <a:bodyPr/>
        <a:lstStyle/>
        <a:p>
          <a:endParaRPr lang="en-US"/>
        </a:p>
      </dgm:t>
    </dgm:pt>
    <dgm:pt modelId="{E4BE0BE4-3CB3-4F1F-ABB9-9A9FF55CB439}">
      <dgm:prSet custT="1"/>
      <dgm:spPr>
        <a:solidFill>
          <a:schemeClr val="accent2">
            <a:lumMod val="40000"/>
            <a:lumOff val="60000"/>
            <a:alpha val="90000"/>
          </a:schemeClr>
        </a:solidFill>
      </dgm:spPr>
      <dgm:t>
        <a:bodyPr/>
        <a:lstStyle/>
        <a:p>
          <a:pPr>
            <a:lnSpc>
              <a:spcPct val="100000"/>
            </a:lnSpc>
          </a:pPr>
          <a:r>
            <a:rPr lang="en-IN" sz="1600" dirty="0" smtClean="0"/>
            <a:t>To give children first-hand experience with nature and gardening. </a:t>
          </a:r>
          <a:endParaRPr lang="en-US" sz="1600" dirty="0"/>
        </a:p>
      </dgm:t>
    </dgm:pt>
    <dgm:pt modelId="{EEE4F0CE-BADB-42F0-B80B-F635BD6FD1CB}" type="parTrans" cxnId="{D01223D8-8B3C-42C9-BB7C-2C39782DD326}">
      <dgm:prSet/>
      <dgm:spPr/>
      <dgm:t>
        <a:bodyPr/>
        <a:lstStyle/>
        <a:p>
          <a:endParaRPr lang="en-US"/>
        </a:p>
      </dgm:t>
    </dgm:pt>
    <dgm:pt modelId="{9A9DA8CD-CF69-431A-9A88-A1920AACE6C6}" type="sibTrans" cxnId="{D01223D8-8B3C-42C9-BB7C-2C39782DD326}">
      <dgm:prSet/>
      <dgm:spPr/>
      <dgm:t>
        <a:bodyPr/>
        <a:lstStyle/>
        <a:p>
          <a:endParaRPr lang="en-US"/>
        </a:p>
      </dgm:t>
    </dgm:pt>
    <dgm:pt modelId="{00405C89-0C79-4E98-9EF8-1CE5C01EFC58}" type="pres">
      <dgm:prSet presAssocID="{16ED46F1-8A61-49B2-8F34-729040D0F741}" presName="Name0" presStyleCnt="0">
        <dgm:presLayoutVars>
          <dgm:dir/>
          <dgm:animLvl val="lvl"/>
          <dgm:resizeHandles val="exact"/>
        </dgm:presLayoutVars>
      </dgm:prSet>
      <dgm:spPr/>
      <dgm:t>
        <a:bodyPr/>
        <a:lstStyle/>
        <a:p>
          <a:endParaRPr lang="en-US"/>
        </a:p>
      </dgm:t>
    </dgm:pt>
    <dgm:pt modelId="{852B557A-E646-40A1-89F7-C47CED9725CC}" type="pres">
      <dgm:prSet presAssocID="{5EE4D596-9ED4-472C-8E16-C32F0E1185D2}" presName="linNode" presStyleCnt="0"/>
      <dgm:spPr/>
      <dgm:t>
        <a:bodyPr/>
        <a:lstStyle/>
        <a:p>
          <a:endParaRPr lang="en-US"/>
        </a:p>
      </dgm:t>
    </dgm:pt>
    <dgm:pt modelId="{D95089AA-EACC-4A6D-8332-0E68B108F8DC}" type="pres">
      <dgm:prSet presAssocID="{5EE4D596-9ED4-472C-8E16-C32F0E1185D2}" presName="parentText" presStyleLbl="node1" presStyleIdx="0" presStyleCnt="6" custScaleX="76327" custScaleY="140389" custLinFactNeighborX="-7791" custLinFactNeighborY="3325">
        <dgm:presLayoutVars>
          <dgm:chMax val="1"/>
          <dgm:bulletEnabled val="1"/>
        </dgm:presLayoutVars>
      </dgm:prSet>
      <dgm:spPr/>
      <dgm:t>
        <a:bodyPr/>
        <a:lstStyle/>
        <a:p>
          <a:endParaRPr lang="en-US"/>
        </a:p>
      </dgm:t>
    </dgm:pt>
    <dgm:pt modelId="{944E1ECD-3A86-4042-932B-27C0349CD91B}" type="pres">
      <dgm:prSet presAssocID="{5EE4D596-9ED4-472C-8E16-C32F0E1185D2}" presName="descendantText" presStyleLbl="alignAccFollowNode1" presStyleIdx="0" presStyleCnt="5" custScaleX="112681" custScaleY="166991" custLinFactNeighborX="836" custLinFactNeighborY="-33746">
        <dgm:presLayoutVars>
          <dgm:bulletEnabled val="1"/>
        </dgm:presLayoutVars>
      </dgm:prSet>
      <dgm:spPr/>
      <dgm:t>
        <a:bodyPr/>
        <a:lstStyle/>
        <a:p>
          <a:endParaRPr lang="en-US"/>
        </a:p>
      </dgm:t>
    </dgm:pt>
    <dgm:pt modelId="{FAD045EF-3C09-4B63-AC91-DE69E4E25012}" type="pres">
      <dgm:prSet presAssocID="{BB31B796-408A-4217-BB1E-8DC68B16F49F}" presName="sp" presStyleCnt="0"/>
      <dgm:spPr/>
      <dgm:t>
        <a:bodyPr/>
        <a:lstStyle/>
        <a:p>
          <a:endParaRPr lang="en-US"/>
        </a:p>
      </dgm:t>
    </dgm:pt>
    <dgm:pt modelId="{F9EEA38A-2E46-441B-855E-990AED148710}" type="pres">
      <dgm:prSet presAssocID="{5158A189-202B-47C8-BE8B-6625C1D061C6}" presName="linNode" presStyleCnt="0"/>
      <dgm:spPr/>
      <dgm:t>
        <a:bodyPr/>
        <a:lstStyle/>
        <a:p>
          <a:endParaRPr lang="en-US"/>
        </a:p>
      </dgm:t>
    </dgm:pt>
    <dgm:pt modelId="{E4C69CEA-D2B4-4245-81CC-6244868797AD}" type="pres">
      <dgm:prSet presAssocID="{5158A189-202B-47C8-BE8B-6625C1D061C6}" presName="parentText" presStyleLbl="node1" presStyleIdx="1" presStyleCnt="6" custScaleX="76327" custScaleY="180146" custLinFactNeighborX="-2143" custLinFactNeighborY="3101">
        <dgm:presLayoutVars>
          <dgm:chMax val="1"/>
          <dgm:bulletEnabled val="1"/>
        </dgm:presLayoutVars>
      </dgm:prSet>
      <dgm:spPr/>
      <dgm:t>
        <a:bodyPr/>
        <a:lstStyle/>
        <a:p>
          <a:endParaRPr lang="en-US"/>
        </a:p>
      </dgm:t>
    </dgm:pt>
    <dgm:pt modelId="{AAC8AD6C-5EFA-453F-AD8D-42F85762E8D5}" type="pres">
      <dgm:prSet presAssocID="{5158A189-202B-47C8-BE8B-6625C1D061C6}" presName="descendantText" presStyleLbl="alignAccFollowNode1" presStyleIdx="1" presStyleCnt="5" custScaleX="112681" custScaleY="199187" custLinFactNeighborX="64940" custLinFactNeighborY="-10007">
        <dgm:presLayoutVars>
          <dgm:bulletEnabled val="1"/>
        </dgm:presLayoutVars>
      </dgm:prSet>
      <dgm:spPr/>
      <dgm:t>
        <a:bodyPr/>
        <a:lstStyle/>
        <a:p>
          <a:endParaRPr lang="en-US"/>
        </a:p>
      </dgm:t>
    </dgm:pt>
    <dgm:pt modelId="{904BA450-6ABD-422F-B04E-C1370E3F9358}" type="pres">
      <dgm:prSet presAssocID="{82F16EA4-FEB9-4BC2-AAE6-89E5CB7B3C69}" presName="sp" presStyleCnt="0"/>
      <dgm:spPr/>
      <dgm:t>
        <a:bodyPr/>
        <a:lstStyle/>
        <a:p>
          <a:endParaRPr lang="en-US"/>
        </a:p>
      </dgm:t>
    </dgm:pt>
    <dgm:pt modelId="{C226A346-1727-49CC-8162-2192D69EEE30}" type="pres">
      <dgm:prSet presAssocID="{1C368E23-C205-4BDA-BDCA-2B0EC02439BA}" presName="linNode" presStyleCnt="0"/>
      <dgm:spPr/>
      <dgm:t>
        <a:bodyPr/>
        <a:lstStyle/>
        <a:p>
          <a:endParaRPr lang="en-US"/>
        </a:p>
      </dgm:t>
    </dgm:pt>
    <dgm:pt modelId="{02A5CEB2-C911-45CA-B46C-B7A80E9CDE78}" type="pres">
      <dgm:prSet presAssocID="{1C368E23-C205-4BDA-BDCA-2B0EC02439BA}" presName="parentText" presStyleLbl="node1" presStyleIdx="2" presStyleCnt="6" custScaleX="76327" custScaleY="257432" custLinFactNeighborX="-2151" custLinFactNeighborY="-2781">
        <dgm:presLayoutVars>
          <dgm:chMax val="1"/>
          <dgm:bulletEnabled val="1"/>
        </dgm:presLayoutVars>
      </dgm:prSet>
      <dgm:spPr/>
      <dgm:t>
        <a:bodyPr/>
        <a:lstStyle/>
        <a:p>
          <a:endParaRPr lang="en-US"/>
        </a:p>
      </dgm:t>
    </dgm:pt>
    <dgm:pt modelId="{473C8F4B-602D-44C7-A5EF-0EB298883D66}" type="pres">
      <dgm:prSet presAssocID="{1C368E23-C205-4BDA-BDCA-2B0EC02439BA}" presName="descendantText" presStyleLbl="alignAccFollowNode1" presStyleIdx="2" presStyleCnt="5" custScaleX="114049" custScaleY="371098" custLinFactNeighborX="30" custLinFactNeighborY="-22951">
        <dgm:presLayoutVars>
          <dgm:bulletEnabled val="1"/>
        </dgm:presLayoutVars>
      </dgm:prSet>
      <dgm:spPr/>
      <dgm:t>
        <a:bodyPr/>
        <a:lstStyle/>
        <a:p>
          <a:endParaRPr lang="en-US"/>
        </a:p>
      </dgm:t>
    </dgm:pt>
    <dgm:pt modelId="{3FB74CA0-16D7-44DB-80E8-1D328AF4305E}" type="pres">
      <dgm:prSet presAssocID="{7D47A614-A732-4708-B842-C7FB79BCB8DA}" presName="sp" presStyleCnt="0"/>
      <dgm:spPr/>
      <dgm:t>
        <a:bodyPr/>
        <a:lstStyle/>
        <a:p>
          <a:endParaRPr lang="en-US"/>
        </a:p>
      </dgm:t>
    </dgm:pt>
    <dgm:pt modelId="{5B0B3D2A-6053-463E-95DD-EBD44DE2000E}" type="pres">
      <dgm:prSet presAssocID="{81854573-89CB-4170-B68F-1A91781F1A7F}" presName="linNode" presStyleCnt="0"/>
      <dgm:spPr/>
      <dgm:t>
        <a:bodyPr/>
        <a:lstStyle/>
        <a:p>
          <a:endParaRPr lang="en-US"/>
        </a:p>
      </dgm:t>
    </dgm:pt>
    <dgm:pt modelId="{7F431969-69E9-43B6-9568-B99B3B900103}" type="pres">
      <dgm:prSet presAssocID="{81854573-89CB-4170-B68F-1A91781F1A7F}" presName="parentText" presStyleLbl="node1" presStyleIdx="3" presStyleCnt="6" custScaleX="75098" custScaleY="240396" custLinFactNeighborX="-3810" custLinFactNeighborY="6338">
        <dgm:presLayoutVars>
          <dgm:chMax val="1"/>
          <dgm:bulletEnabled val="1"/>
        </dgm:presLayoutVars>
      </dgm:prSet>
      <dgm:spPr/>
      <dgm:t>
        <a:bodyPr/>
        <a:lstStyle/>
        <a:p>
          <a:endParaRPr lang="en-US"/>
        </a:p>
      </dgm:t>
    </dgm:pt>
    <dgm:pt modelId="{F2D02083-C095-46B6-8336-86DFA019FA15}" type="pres">
      <dgm:prSet presAssocID="{0FD5F004-5171-43F8-9A8B-B9E030D1E363}" presName="sp" presStyleCnt="0"/>
      <dgm:spPr/>
      <dgm:t>
        <a:bodyPr/>
        <a:lstStyle/>
        <a:p>
          <a:endParaRPr lang="en-US"/>
        </a:p>
      </dgm:t>
    </dgm:pt>
    <dgm:pt modelId="{11B12FA9-7BD2-4B6E-AECC-2C495D4AD7C2}" type="pres">
      <dgm:prSet presAssocID="{4AD4B199-2F00-44E1-AD21-63BEDCC87BA4}" presName="linNode" presStyleCnt="0"/>
      <dgm:spPr/>
      <dgm:t>
        <a:bodyPr/>
        <a:lstStyle/>
        <a:p>
          <a:endParaRPr lang="en-US"/>
        </a:p>
      </dgm:t>
    </dgm:pt>
    <dgm:pt modelId="{1CAFD841-D32E-4B21-BB53-A52E5BA75F8C}" type="pres">
      <dgm:prSet presAssocID="{4AD4B199-2F00-44E1-AD21-63BEDCC87BA4}" presName="parentText" presStyleLbl="node1" presStyleIdx="4" presStyleCnt="6" custScaleX="75817" custScaleY="225131" custLinFactNeighborX="-2156" custLinFactNeighborY="-5837">
        <dgm:presLayoutVars>
          <dgm:chMax val="1"/>
          <dgm:bulletEnabled val="1"/>
        </dgm:presLayoutVars>
      </dgm:prSet>
      <dgm:spPr/>
      <dgm:t>
        <a:bodyPr/>
        <a:lstStyle/>
        <a:p>
          <a:endParaRPr lang="en-US"/>
        </a:p>
      </dgm:t>
    </dgm:pt>
    <dgm:pt modelId="{EAD9F6A1-B048-417B-ADD5-10E34845BDC3}" type="pres">
      <dgm:prSet presAssocID="{4AD4B199-2F00-44E1-AD21-63BEDCC87BA4}" presName="descendantText" presStyleLbl="alignAccFollowNode1" presStyleIdx="3" presStyleCnt="5" custScaleX="113038" custScaleY="349168" custLinFactY="-100000" custLinFactNeighborX="4922" custLinFactNeighborY="-197399">
        <dgm:presLayoutVars>
          <dgm:bulletEnabled val="1"/>
        </dgm:presLayoutVars>
      </dgm:prSet>
      <dgm:spPr/>
      <dgm:t>
        <a:bodyPr/>
        <a:lstStyle/>
        <a:p>
          <a:endParaRPr lang="en-US"/>
        </a:p>
      </dgm:t>
    </dgm:pt>
    <dgm:pt modelId="{CA87CA31-3014-43ED-AE5B-A4723D7DF449}" type="pres">
      <dgm:prSet presAssocID="{EFADF196-5BC0-43E0-90A8-7638C8C384A0}" presName="sp" presStyleCnt="0"/>
      <dgm:spPr/>
      <dgm:t>
        <a:bodyPr/>
        <a:lstStyle/>
        <a:p>
          <a:endParaRPr lang="en-US"/>
        </a:p>
      </dgm:t>
    </dgm:pt>
    <dgm:pt modelId="{80B79A40-9C57-4923-8E53-41CAD816483B}" type="pres">
      <dgm:prSet presAssocID="{6660F718-3E31-472D-A9E8-1FC5E718250F}" presName="linNode" presStyleCnt="0"/>
      <dgm:spPr/>
      <dgm:t>
        <a:bodyPr/>
        <a:lstStyle/>
        <a:p>
          <a:endParaRPr lang="en-US"/>
        </a:p>
      </dgm:t>
    </dgm:pt>
    <dgm:pt modelId="{28F709A0-81CF-49E5-AC89-9D7CDAD1FA2F}" type="pres">
      <dgm:prSet presAssocID="{6660F718-3E31-472D-A9E8-1FC5E718250F}" presName="parentText" presStyleLbl="node1" presStyleIdx="5" presStyleCnt="6" custScaleX="76327" custScaleY="230599" custLinFactNeighborX="-7791">
        <dgm:presLayoutVars>
          <dgm:chMax val="1"/>
          <dgm:bulletEnabled val="1"/>
        </dgm:presLayoutVars>
      </dgm:prSet>
      <dgm:spPr/>
      <dgm:t>
        <a:bodyPr/>
        <a:lstStyle/>
        <a:p>
          <a:endParaRPr lang="en-US"/>
        </a:p>
      </dgm:t>
    </dgm:pt>
    <dgm:pt modelId="{EA752DB1-D6A1-4D83-8114-1223FE357855}" type="pres">
      <dgm:prSet presAssocID="{6660F718-3E31-472D-A9E8-1FC5E718250F}" presName="descendantText" presStyleLbl="alignAccFollowNode1" presStyleIdx="4" presStyleCnt="5" custScaleX="112681" custScaleY="207726" custLinFactY="-140072" custLinFactNeighborX="1371" custLinFactNeighborY="-200000">
        <dgm:presLayoutVars>
          <dgm:bulletEnabled val="1"/>
        </dgm:presLayoutVars>
      </dgm:prSet>
      <dgm:spPr/>
      <dgm:t>
        <a:bodyPr/>
        <a:lstStyle/>
        <a:p>
          <a:endParaRPr lang="en-US"/>
        </a:p>
      </dgm:t>
    </dgm:pt>
  </dgm:ptLst>
  <dgm:cxnLst>
    <dgm:cxn modelId="{17D2697F-9754-4632-B27A-703CB3499DEB}" srcId="{16ED46F1-8A61-49B2-8F34-729040D0F741}" destId="{81854573-89CB-4170-B68F-1A91781F1A7F}" srcOrd="3" destOrd="0" parTransId="{CA4F1C09-8CDA-4947-B5D2-121BA1B744A5}" sibTransId="{0FD5F004-5171-43F8-9A8B-B9E030D1E363}"/>
    <dgm:cxn modelId="{E7E42AF3-12FE-4D66-B685-B097A9F174F0}" type="presOf" srcId="{4AD4B199-2F00-44E1-AD21-63BEDCC87BA4}" destId="{1CAFD841-D32E-4B21-BB53-A52E5BA75F8C}" srcOrd="0" destOrd="0" presId="urn:microsoft.com/office/officeart/2005/8/layout/vList5"/>
    <dgm:cxn modelId="{320245D4-6E01-4A19-977F-8CADAB5D6150}" srcId="{16ED46F1-8A61-49B2-8F34-729040D0F741}" destId="{5158A189-202B-47C8-BE8B-6625C1D061C6}" srcOrd="1" destOrd="0" parTransId="{DC5B274C-72DF-47CB-A8B3-EE5169F17E74}" sibTransId="{82F16EA4-FEB9-4BC2-AAE6-89E5CB7B3C69}"/>
    <dgm:cxn modelId="{F9265F9D-2EDB-4AB9-A8C7-8929A57AB702}" srcId="{4AD4B199-2F00-44E1-AD21-63BEDCC87BA4}" destId="{7E042D98-755D-4E07-98EE-DD94B2BEFAEB}" srcOrd="1" destOrd="0" parTransId="{9877A373-E778-4817-A010-CBC1059189E0}" sibTransId="{4362503C-461A-40EE-A534-467F96B18C41}"/>
    <dgm:cxn modelId="{A3755CF5-134C-4065-B1F3-B7F205A4F4C2}" type="presOf" srcId="{5EE4D596-9ED4-472C-8E16-C32F0E1185D2}" destId="{D95089AA-EACC-4A6D-8332-0E68B108F8DC}" srcOrd="0" destOrd="0" presId="urn:microsoft.com/office/officeart/2005/8/layout/vList5"/>
    <dgm:cxn modelId="{36FB7D0B-6D67-4378-ABF4-F46BFD348047}" type="presOf" srcId="{81854573-89CB-4170-B68F-1A91781F1A7F}" destId="{7F431969-69E9-43B6-9568-B99B3B900103}" srcOrd="0" destOrd="0" presId="urn:microsoft.com/office/officeart/2005/8/layout/vList5"/>
    <dgm:cxn modelId="{99B62805-00DA-4289-8267-55A6D8F32517}" type="presOf" srcId="{F4021611-4149-4CF3-95CC-7EFEC967DF55}" destId="{EA752DB1-D6A1-4D83-8114-1223FE357855}" srcOrd="0" destOrd="0" presId="urn:microsoft.com/office/officeart/2005/8/layout/vList5"/>
    <dgm:cxn modelId="{F0B32AF7-7A66-487D-833A-31AE682CBBD3}" type="presOf" srcId="{1C368E23-C205-4BDA-BDCA-2B0EC02439BA}" destId="{02A5CEB2-C911-45CA-B46C-B7A80E9CDE78}" srcOrd="0" destOrd="0" presId="urn:microsoft.com/office/officeart/2005/8/layout/vList5"/>
    <dgm:cxn modelId="{56970623-6B69-4B59-B1E1-C0784DEACF6B}" srcId="{4AD4B199-2F00-44E1-AD21-63BEDCC87BA4}" destId="{0AC3ED6E-AADD-4885-9FEF-15636B916EBF}" srcOrd="0" destOrd="0" parTransId="{56B6FACF-C700-44EB-B32E-9F6ECF9BA158}" sibTransId="{D5F76055-8E22-450A-BB87-0DDC2B20F7B8}"/>
    <dgm:cxn modelId="{0F85A321-34EF-412C-88AF-C6B1EDE74155}" srcId="{1C368E23-C205-4BDA-BDCA-2B0EC02439BA}" destId="{1D616D02-800C-48F9-B8C0-FAFDCD089647}" srcOrd="0" destOrd="0" parTransId="{BAF93F53-D2D6-40EC-BE8B-EEB21A4D36D4}" sibTransId="{E77CA464-9BBB-446B-A0ED-A26CE97BFF9A}"/>
    <dgm:cxn modelId="{BE38297E-7491-4E8F-A773-3BC9391526B6}" type="presOf" srcId="{5158A189-202B-47C8-BE8B-6625C1D061C6}" destId="{E4C69CEA-D2B4-4245-81CC-6244868797AD}" srcOrd="0" destOrd="0" presId="urn:microsoft.com/office/officeart/2005/8/layout/vList5"/>
    <dgm:cxn modelId="{432A3363-A971-4957-9142-E380DCC8F065}" srcId="{16ED46F1-8A61-49B2-8F34-729040D0F741}" destId="{6660F718-3E31-472D-A9E8-1FC5E718250F}" srcOrd="5" destOrd="0" parTransId="{DAFC5BAE-7271-440A-858D-02E8C7A8802E}" sibTransId="{337D54D5-CECB-47E0-B43D-52CE4C08B00B}"/>
    <dgm:cxn modelId="{C10D7FA6-4D9D-41B6-9748-B942089BC0AB}" type="presOf" srcId="{7E042D98-755D-4E07-98EE-DD94B2BEFAEB}" destId="{EAD9F6A1-B048-417B-ADD5-10E34845BDC3}" srcOrd="0" destOrd="1" presId="urn:microsoft.com/office/officeart/2005/8/layout/vList5"/>
    <dgm:cxn modelId="{CAF432CD-4B6D-43FD-A1C1-2D17982F089F}" type="presOf" srcId="{0AC3ED6E-AADD-4885-9FEF-15636B916EBF}" destId="{EAD9F6A1-B048-417B-ADD5-10E34845BDC3}" srcOrd="0" destOrd="0" presId="urn:microsoft.com/office/officeart/2005/8/layout/vList5"/>
    <dgm:cxn modelId="{63A924AB-29F9-47F1-9968-D0D17E42CF93}" type="presOf" srcId="{1D616D02-800C-48F9-B8C0-FAFDCD089647}" destId="{473C8F4B-602D-44C7-A5EF-0EB298883D66}" srcOrd="0" destOrd="0" presId="urn:microsoft.com/office/officeart/2005/8/layout/vList5"/>
    <dgm:cxn modelId="{D41D0BD0-7CEB-499D-8047-0BED7294FC0F}" srcId="{1C368E23-C205-4BDA-BDCA-2B0EC02439BA}" destId="{8E1B6D78-C2BF-4B11-9F93-C5E161323905}" srcOrd="1" destOrd="0" parTransId="{6B420AAA-5A92-4C52-8F4B-032BA98E3E28}" sibTransId="{353D4F73-A9B7-47CB-A2C8-C38683C419DB}"/>
    <dgm:cxn modelId="{7E1E29D4-77CA-4DA8-A562-3A57CCE99221}" srcId="{16ED46F1-8A61-49B2-8F34-729040D0F741}" destId="{5EE4D596-9ED4-472C-8E16-C32F0E1185D2}" srcOrd="0" destOrd="0" parTransId="{7E3E228B-D073-4464-BE97-0F227113CCD7}" sibTransId="{BB31B796-408A-4217-BB1E-8DC68B16F49F}"/>
    <dgm:cxn modelId="{2C6B11C7-1FF8-4CC4-B5A3-875F9D6678AE}" srcId="{16ED46F1-8A61-49B2-8F34-729040D0F741}" destId="{1C368E23-C205-4BDA-BDCA-2B0EC02439BA}" srcOrd="2" destOrd="0" parTransId="{44374F9F-FCDA-4840-A30D-18F91B099063}" sibTransId="{7D47A614-A732-4708-B842-C7FB79BCB8DA}"/>
    <dgm:cxn modelId="{D9819BA8-1DC7-4DEE-81C0-C5FBC7DA094B}" srcId="{6660F718-3E31-472D-A9E8-1FC5E718250F}" destId="{F4021611-4149-4CF3-95CC-7EFEC967DF55}" srcOrd="0" destOrd="0" parTransId="{47CDBF5B-D617-4F3E-9974-03E2E05C85CD}" sibTransId="{4DFB0187-17E0-4328-BD9A-E6D8895CC528}"/>
    <dgm:cxn modelId="{381C0AFB-C981-4212-B502-0FA9722D4304}" srcId="{5158A189-202B-47C8-BE8B-6625C1D061C6}" destId="{A7B7BEA8-FDEA-45E1-9723-309FBE88BB68}" srcOrd="0" destOrd="0" parTransId="{CA3AED9F-8A8C-407C-A0D0-59BCE31D0239}" sibTransId="{7C87D60C-F75F-4046-B96E-F2910F965BC1}"/>
    <dgm:cxn modelId="{AA2B171F-7580-4036-825F-4A2395718FA3}" type="presOf" srcId="{6660F718-3E31-472D-A9E8-1FC5E718250F}" destId="{28F709A0-81CF-49E5-AC89-9D7CDAD1FA2F}" srcOrd="0" destOrd="0" presId="urn:microsoft.com/office/officeart/2005/8/layout/vList5"/>
    <dgm:cxn modelId="{7BDC5468-56EA-4457-9C36-B32809AF16C7}" type="presOf" srcId="{E4BE0BE4-3CB3-4F1F-ABB9-9A9FF55CB439}" destId="{AAC8AD6C-5EFA-453F-AD8D-42F85762E8D5}" srcOrd="0" destOrd="1" presId="urn:microsoft.com/office/officeart/2005/8/layout/vList5"/>
    <dgm:cxn modelId="{D446448D-50EC-44F5-A412-BDDA48F3A517}" srcId="{5EE4D596-9ED4-472C-8E16-C32F0E1185D2}" destId="{7F368BA0-B9A8-4A03-AA6C-464E5650579B}" srcOrd="0" destOrd="0" parTransId="{6BC022ED-225B-46A5-9F5D-DE0E655F0CEC}" sibTransId="{F06CD2A3-9B40-43A8-B40F-AEF62FA5F298}"/>
    <dgm:cxn modelId="{26D583A4-1F93-4B54-BCEF-DECB0664FAE9}" type="presOf" srcId="{A7B7BEA8-FDEA-45E1-9723-309FBE88BB68}" destId="{AAC8AD6C-5EFA-453F-AD8D-42F85762E8D5}" srcOrd="0" destOrd="0" presId="urn:microsoft.com/office/officeart/2005/8/layout/vList5"/>
    <dgm:cxn modelId="{3A29543A-9200-4E06-A94F-40591FA3FD03}" type="presOf" srcId="{7F368BA0-B9A8-4A03-AA6C-464E5650579B}" destId="{944E1ECD-3A86-4042-932B-27C0349CD91B}" srcOrd="0" destOrd="0" presId="urn:microsoft.com/office/officeart/2005/8/layout/vList5"/>
    <dgm:cxn modelId="{E61B7FC4-66E2-4015-9027-09992F3E741B}" type="presOf" srcId="{16ED46F1-8A61-49B2-8F34-729040D0F741}" destId="{00405C89-0C79-4E98-9EF8-1CE5C01EFC58}" srcOrd="0" destOrd="0" presId="urn:microsoft.com/office/officeart/2005/8/layout/vList5"/>
    <dgm:cxn modelId="{E2EE8793-2C5D-4698-9723-67152082C4EC}" type="presOf" srcId="{8E1B6D78-C2BF-4B11-9F93-C5E161323905}" destId="{473C8F4B-602D-44C7-A5EF-0EB298883D66}" srcOrd="0" destOrd="1" presId="urn:microsoft.com/office/officeart/2005/8/layout/vList5"/>
    <dgm:cxn modelId="{764A704A-7B0E-4BF5-B1E7-833BB37D5874}" srcId="{16ED46F1-8A61-49B2-8F34-729040D0F741}" destId="{4AD4B199-2F00-44E1-AD21-63BEDCC87BA4}" srcOrd="4" destOrd="0" parTransId="{85D2605A-6FC0-4097-8A49-67D88C5182AB}" sibTransId="{EFADF196-5BC0-43E0-90A8-7638C8C384A0}"/>
    <dgm:cxn modelId="{D01223D8-8B3C-42C9-BB7C-2C39782DD326}" srcId="{5158A189-202B-47C8-BE8B-6625C1D061C6}" destId="{E4BE0BE4-3CB3-4F1F-ABB9-9A9FF55CB439}" srcOrd="1" destOrd="0" parTransId="{EEE4F0CE-BADB-42F0-B80B-F635BD6FD1CB}" sibTransId="{9A9DA8CD-CF69-431A-9A88-A1920AACE6C6}"/>
    <dgm:cxn modelId="{5D558FB2-D4D6-4B82-949A-81C5C8FC6610}" type="presParOf" srcId="{00405C89-0C79-4E98-9EF8-1CE5C01EFC58}" destId="{852B557A-E646-40A1-89F7-C47CED9725CC}" srcOrd="0" destOrd="0" presId="urn:microsoft.com/office/officeart/2005/8/layout/vList5"/>
    <dgm:cxn modelId="{43FDA4C5-F0A4-44FD-B4CC-B71365C36800}" type="presParOf" srcId="{852B557A-E646-40A1-89F7-C47CED9725CC}" destId="{D95089AA-EACC-4A6D-8332-0E68B108F8DC}" srcOrd="0" destOrd="0" presId="urn:microsoft.com/office/officeart/2005/8/layout/vList5"/>
    <dgm:cxn modelId="{045C31EA-4763-43FB-9CB4-008963DEA7D3}" type="presParOf" srcId="{852B557A-E646-40A1-89F7-C47CED9725CC}" destId="{944E1ECD-3A86-4042-932B-27C0349CD91B}" srcOrd="1" destOrd="0" presId="urn:microsoft.com/office/officeart/2005/8/layout/vList5"/>
    <dgm:cxn modelId="{D58FC81E-DC57-4F62-9274-2BD02D9F8681}" type="presParOf" srcId="{00405C89-0C79-4E98-9EF8-1CE5C01EFC58}" destId="{FAD045EF-3C09-4B63-AC91-DE69E4E25012}" srcOrd="1" destOrd="0" presId="urn:microsoft.com/office/officeart/2005/8/layout/vList5"/>
    <dgm:cxn modelId="{FDCEC2B6-C871-44D3-82F6-E0D37DC2665E}" type="presParOf" srcId="{00405C89-0C79-4E98-9EF8-1CE5C01EFC58}" destId="{F9EEA38A-2E46-441B-855E-990AED148710}" srcOrd="2" destOrd="0" presId="urn:microsoft.com/office/officeart/2005/8/layout/vList5"/>
    <dgm:cxn modelId="{8B3E2399-8F7C-452D-B404-DBA6B8719DCA}" type="presParOf" srcId="{F9EEA38A-2E46-441B-855E-990AED148710}" destId="{E4C69CEA-D2B4-4245-81CC-6244868797AD}" srcOrd="0" destOrd="0" presId="urn:microsoft.com/office/officeart/2005/8/layout/vList5"/>
    <dgm:cxn modelId="{5FC84368-5251-4461-9E53-44D26E5083EF}" type="presParOf" srcId="{F9EEA38A-2E46-441B-855E-990AED148710}" destId="{AAC8AD6C-5EFA-453F-AD8D-42F85762E8D5}" srcOrd="1" destOrd="0" presId="urn:microsoft.com/office/officeart/2005/8/layout/vList5"/>
    <dgm:cxn modelId="{EDC768EB-E0A1-404F-B510-4307E90DDD27}" type="presParOf" srcId="{00405C89-0C79-4E98-9EF8-1CE5C01EFC58}" destId="{904BA450-6ABD-422F-B04E-C1370E3F9358}" srcOrd="3" destOrd="0" presId="urn:microsoft.com/office/officeart/2005/8/layout/vList5"/>
    <dgm:cxn modelId="{1B879977-205E-492B-BD1D-90DBA753A9E3}" type="presParOf" srcId="{00405C89-0C79-4E98-9EF8-1CE5C01EFC58}" destId="{C226A346-1727-49CC-8162-2192D69EEE30}" srcOrd="4" destOrd="0" presId="urn:microsoft.com/office/officeart/2005/8/layout/vList5"/>
    <dgm:cxn modelId="{15DC85C8-E59F-4B26-9E80-C790DE9A21D0}" type="presParOf" srcId="{C226A346-1727-49CC-8162-2192D69EEE30}" destId="{02A5CEB2-C911-45CA-B46C-B7A80E9CDE78}" srcOrd="0" destOrd="0" presId="urn:microsoft.com/office/officeart/2005/8/layout/vList5"/>
    <dgm:cxn modelId="{3F83E581-B69F-4A9D-B6F2-DD2C3E58CCAC}" type="presParOf" srcId="{C226A346-1727-49CC-8162-2192D69EEE30}" destId="{473C8F4B-602D-44C7-A5EF-0EB298883D66}" srcOrd="1" destOrd="0" presId="urn:microsoft.com/office/officeart/2005/8/layout/vList5"/>
    <dgm:cxn modelId="{4E3F586C-AB91-46C6-849C-9D851B8A75A1}" type="presParOf" srcId="{00405C89-0C79-4E98-9EF8-1CE5C01EFC58}" destId="{3FB74CA0-16D7-44DB-80E8-1D328AF4305E}" srcOrd="5" destOrd="0" presId="urn:microsoft.com/office/officeart/2005/8/layout/vList5"/>
    <dgm:cxn modelId="{B08DC16A-02F6-440F-9EB2-9B7EA7710489}" type="presParOf" srcId="{00405C89-0C79-4E98-9EF8-1CE5C01EFC58}" destId="{5B0B3D2A-6053-463E-95DD-EBD44DE2000E}" srcOrd="6" destOrd="0" presId="urn:microsoft.com/office/officeart/2005/8/layout/vList5"/>
    <dgm:cxn modelId="{F6B031C3-00D8-4885-9938-E38C8B37A166}" type="presParOf" srcId="{5B0B3D2A-6053-463E-95DD-EBD44DE2000E}" destId="{7F431969-69E9-43B6-9568-B99B3B900103}" srcOrd="0" destOrd="0" presId="urn:microsoft.com/office/officeart/2005/8/layout/vList5"/>
    <dgm:cxn modelId="{208DE645-6E9B-4C56-9962-CE92D9818982}" type="presParOf" srcId="{00405C89-0C79-4E98-9EF8-1CE5C01EFC58}" destId="{F2D02083-C095-46B6-8336-86DFA019FA15}" srcOrd="7" destOrd="0" presId="urn:microsoft.com/office/officeart/2005/8/layout/vList5"/>
    <dgm:cxn modelId="{A9415377-1134-438A-BD39-2FDB1434CFDE}" type="presParOf" srcId="{00405C89-0C79-4E98-9EF8-1CE5C01EFC58}" destId="{11B12FA9-7BD2-4B6E-AECC-2C495D4AD7C2}" srcOrd="8" destOrd="0" presId="urn:microsoft.com/office/officeart/2005/8/layout/vList5"/>
    <dgm:cxn modelId="{979F8FF6-93C5-47B4-8265-8088E0498C81}" type="presParOf" srcId="{11B12FA9-7BD2-4B6E-AECC-2C495D4AD7C2}" destId="{1CAFD841-D32E-4B21-BB53-A52E5BA75F8C}" srcOrd="0" destOrd="0" presId="urn:microsoft.com/office/officeart/2005/8/layout/vList5"/>
    <dgm:cxn modelId="{B2727FED-8198-415B-9017-7D9F4493BB45}" type="presParOf" srcId="{11B12FA9-7BD2-4B6E-AECC-2C495D4AD7C2}" destId="{EAD9F6A1-B048-417B-ADD5-10E34845BDC3}" srcOrd="1" destOrd="0" presId="urn:microsoft.com/office/officeart/2005/8/layout/vList5"/>
    <dgm:cxn modelId="{6CB1CB96-5E87-4725-84CB-FEEA013F9D3A}" type="presParOf" srcId="{00405C89-0C79-4E98-9EF8-1CE5C01EFC58}" destId="{CA87CA31-3014-43ED-AE5B-A4723D7DF449}" srcOrd="9" destOrd="0" presId="urn:microsoft.com/office/officeart/2005/8/layout/vList5"/>
    <dgm:cxn modelId="{0F0781AF-7C54-452F-BE93-8F38A150DC40}" type="presParOf" srcId="{00405C89-0C79-4E98-9EF8-1CE5C01EFC58}" destId="{80B79A40-9C57-4923-8E53-41CAD816483B}" srcOrd="10" destOrd="0" presId="urn:microsoft.com/office/officeart/2005/8/layout/vList5"/>
    <dgm:cxn modelId="{D0542F9E-9FC4-4D6E-A018-45DAF82F8BEA}" type="presParOf" srcId="{80B79A40-9C57-4923-8E53-41CAD816483B}" destId="{28F709A0-81CF-49E5-AC89-9D7CDAD1FA2F}" srcOrd="0" destOrd="0" presId="urn:microsoft.com/office/officeart/2005/8/layout/vList5"/>
    <dgm:cxn modelId="{87CDCE3B-5F80-48B4-BEF1-DAE3FE140D94}" type="presParOf" srcId="{80B79A40-9C57-4923-8E53-41CAD816483B}" destId="{EA752DB1-D6A1-4D83-8114-1223FE35785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D46F1-8A61-49B2-8F34-729040D0F741}" type="doc">
      <dgm:prSet loTypeId="urn:microsoft.com/office/officeart/2005/8/layout/vList5" loCatId="list" qsTypeId="urn:microsoft.com/office/officeart/2005/8/quickstyle/3d2#1" qsCatId="3D" csTypeId="urn:microsoft.com/office/officeart/2005/8/colors/accent6_4" csCatId="accent6" phldr="1"/>
      <dgm:spPr/>
      <dgm:t>
        <a:bodyPr/>
        <a:lstStyle/>
        <a:p>
          <a:endParaRPr lang="en-US"/>
        </a:p>
      </dgm:t>
    </dgm:pt>
    <dgm:pt modelId="{4AD4B199-2F00-44E1-AD21-63BEDCC87BA4}">
      <dgm:prSet phldrT="[Text]" custT="1"/>
      <dgm:spPr/>
      <dgm:t>
        <a:bodyPr/>
        <a:lstStyle/>
        <a:p>
          <a:r>
            <a:rPr lang="en-US" sz="1800" b="1" dirty="0"/>
            <a:t>Recognition of Cook cum helpers</a:t>
          </a:r>
        </a:p>
      </dgm:t>
    </dgm:pt>
    <dgm:pt modelId="{85D2605A-6FC0-4097-8A49-67D88C5182AB}" type="parTrans" cxnId="{764A704A-7B0E-4BF5-B1E7-833BB37D5874}">
      <dgm:prSet/>
      <dgm:spPr/>
      <dgm:t>
        <a:bodyPr/>
        <a:lstStyle/>
        <a:p>
          <a:endParaRPr lang="en-US" sz="1800"/>
        </a:p>
      </dgm:t>
    </dgm:pt>
    <dgm:pt modelId="{EFADF196-5BC0-43E0-90A8-7638C8C384A0}" type="sibTrans" cxnId="{764A704A-7B0E-4BF5-B1E7-833BB37D5874}">
      <dgm:prSet/>
      <dgm:spPr/>
      <dgm:t>
        <a:bodyPr/>
        <a:lstStyle/>
        <a:p>
          <a:endParaRPr lang="en-US" sz="1800"/>
        </a:p>
      </dgm:t>
    </dgm:pt>
    <dgm:pt modelId="{0AC3ED6E-AADD-4885-9FEF-15636B916EBF}">
      <dgm:prSet phldrT="[Text]" custT="1"/>
      <dgm:spPr/>
      <dgm:t>
        <a:bodyPr/>
        <a:lstStyle/>
        <a:p>
          <a:r>
            <a:rPr lang="en-US" sz="1600" dirty="0"/>
            <a:t>The winning Cook-cum helpers/community members may be awarded suitably. </a:t>
          </a:r>
        </a:p>
      </dgm:t>
    </dgm:pt>
    <dgm:pt modelId="{56B6FACF-C700-44EB-B32E-9F6ECF9BA158}" type="parTrans" cxnId="{56970623-6B69-4B59-B1E1-C0784DEACF6B}">
      <dgm:prSet/>
      <dgm:spPr/>
      <dgm:t>
        <a:bodyPr/>
        <a:lstStyle/>
        <a:p>
          <a:endParaRPr lang="en-US" sz="1800"/>
        </a:p>
      </dgm:t>
    </dgm:pt>
    <dgm:pt modelId="{D5F76055-8E22-450A-BB87-0DDC2B20F7B8}" type="sibTrans" cxnId="{56970623-6B69-4B59-B1E1-C0784DEACF6B}">
      <dgm:prSet/>
      <dgm:spPr/>
      <dgm:t>
        <a:bodyPr/>
        <a:lstStyle/>
        <a:p>
          <a:endParaRPr lang="en-US" sz="1800"/>
        </a:p>
      </dgm:t>
    </dgm:pt>
    <dgm:pt modelId="{6660F718-3E31-472D-A9E8-1FC5E718250F}">
      <dgm:prSet phldrT="[Text]" custT="1"/>
      <dgm:spPr/>
      <dgm:t>
        <a:bodyPr/>
        <a:lstStyle/>
        <a:p>
          <a:r>
            <a:rPr lang="en-US" sz="1800" b="1" dirty="0"/>
            <a:t>Funds for  Cooking competition</a:t>
          </a:r>
        </a:p>
      </dgm:t>
    </dgm:pt>
    <dgm:pt modelId="{DAFC5BAE-7271-440A-858D-02E8C7A8802E}" type="parTrans" cxnId="{432A3363-A971-4957-9142-E380DCC8F065}">
      <dgm:prSet/>
      <dgm:spPr/>
      <dgm:t>
        <a:bodyPr/>
        <a:lstStyle/>
        <a:p>
          <a:endParaRPr lang="en-US" sz="1800"/>
        </a:p>
      </dgm:t>
    </dgm:pt>
    <dgm:pt modelId="{337D54D5-CECB-47E0-B43D-52CE4C08B00B}" type="sibTrans" cxnId="{432A3363-A971-4957-9142-E380DCC8F065}">
      <dgm:prSet/>
      <dgm:spPr/>
      <dgm:t>
        <a:bodyPr/>
        <a:lstStyle/>
        <a:p>
          <a:endParaRPr lang="en-US" sz="1800"/>
        </a:p>
      </dgm:t>
    </dgm:pt>
    <dgm:pt modelId="{F4021611-4149-4CF3-95CC-7EFEC967DF55}">
      <dgm:prSet phldrT="[Text]" custT="1"/>
      <dgm:spPr/>
      <dgm:t>
        <a:bodyPr/>
        <a:lstStyle/>
        <a:p>
          <a:endParaRPr lang="en-US" sz="1600" dirty="0"/>
        </a:p>
      </dgm:t>
    </dgm:pt>
    <dgm:pt modelId="{47CDBF5B-D617-4F3E-9974-03E2E05C85CD}" type="parTrans" cxnId="{D9819BA8-1DC7-4DEE-81C0-C5FBC7DA094B}">
      <dgm:prSet/>
      <dgm:spPr/>
      <dgm:t>
        <a:bodyPr/>
        <a:lstStyle/>
        <a:p>
          <a:endParaRPr lang="en-US" sz="1800"/>
        </a:p>
      </dgm:t>
    </dgm:pt>
    <dgm:pt modelId="{4DFB0187-17E0-4328-BD9A-E6D8895CC528}" type="sibTrans" cxnId="{D9819BA8-1DC7-4DEE-81C0-C5FBC7DA094B}">
      <dgm:prSet/>
      <dgm:spPr/>
      <dgm:t>
        <a:bodyPr/>
        <a:lstStyle/>
        <a:p>
          <a:endParaRPr lang="en-US" sz="1800"/>
        </a:p>
      </dgm:t>
    </dgm:pt>
    <dgm:pt modelId="{5EE4D596-9ED4-472C-8E16-C32F0E1185D2}">
      <dgm:prSet custT="1"/>
      <dgm:spPr/>
      <dgm:t>
        <a:bodyPr/>
        <a:lstStyle/>
        <a:p>
          <a:r>
            <a:rPr lang="en-US" sz="1800" b="1" dirty="0"/>
            <a:t>Who can participate</a:t>
          </a:r>
        </a:p>
      </dgm:t>
    </dgm:pt>
    <dgm:pt modelId="{7E3E228B-D073-4464-BE97-0F227113CCD7}" type="parTrans" cxnId="{7E1E29D4-77CA-4DA8-A562-3A57CCE99221}">
      <dgm:prSet/>
      <dgm:spPr/>
      <dgm:t>
        <a:bodyPr/>
        <a:lstStyle/>
        <a:p>
          <a:endParaRPr lang="en-US" sz="1800"/>
        </a:p>
      </dgm:t>
    </dgm:pt>
    <dgm:pt modelId="{BB31B796-408A-4217-BB1E-8DC68B16F49F}" type="sibTrans" cxnId="{7E1E29D4-77CA-4DA8-A562-3A57CCE99221}">
      <dgm:prSet/>
      <dgm:spPr/>
      <dgm:t>
        <a:bodyPr/>
        <a:lstStyle/>
        <a:p>
          <a:endParaRPr lang="en-US" sz="1800"/>
        </a:p>
      </dgm:t>
    </dgm:pt>
    <dgm:pt modelId="{1C368E23-C205-4BDA-BDCA-2B0EC02439BA}">
      <dgm:prSet custT="1"/>
      <dgm:spPr/>
      <dgm:t>
        <a:bodyPr/>
        <a:lstStyle/>
        <a:p>
          <a:pPr defTabSz="800100">
            <a:lnSpc>
              <a:spcPct val="90000"/>
            </a:lnSpc>
            <a:spcBef>
              <a:spcPct val="0"/>
            </a:spcBef>
            <a:spcAft>
              <a:spcPct val="35000"/>
            </a:spcAft>
          </a:pPr>
          <a:r>
            <a:rPr lang="en-US" sz="1800" b="1" dirty="0"/>
            <a:t>Who will be the Judges</a:t>
          </a:r>
        </a:p>
      </dgm:t>
    </dgm:pt>
    <dgm:pt modelId="{44374F9F-FCDA-4840-A30D-18F91B099063}" type="parTrans" cxnId="{2C6B11C7-1FF8-4CC4-B5A3-875F9D6678AE}">
      <dgm:prSet/>
      <dgm:spPr/>
      <dgm:t>
        <a:bodyPr/>
        <a:lstStyle/>
        <a:p>
          <a:endParaRPr lang="en-US" sz="1800"/>
        </a:p>
      </dgm:t>
    </dgm:pt>
    <dgm:pt modelId="{7D47A614-A732-4708-B842-C7FB79BCB8DA}" type="sibTrans" cxnId="{2C6B11C7-1FF8-4CC4-B5A3-875F9D6678AE}">
      <dgm:prSet/>
      <dgm:spPr/>
      <dgm:t>
        <a:bodyPr/>
        <a:lstStyle/>
        <a:p>
          <a:endParaRPr lang="en-US" sz="1800"/>
        </a:p>
      </dgm:t>
    </dgm:pt>
    <dgm:pt modelId="{5158A189-202B-47C8-BE8B-6625C1D061C6}">
      <dgm:prSet custT="1"/>
      <dgm:spPr/>
      <dgm:t>
        <a:bodyPr/>
        <a:lstStyle/>
        <a:p>
          <a:r>
            <a:rPr lang="en-US" sz="1800" b="1" dirty="0"/>
            <a:t>Identification of the activities to be carried out</a:t>
          </a:r>
        </a:p>
      </dgm:t>
    </dgm:pt>
    <dgm:pt modelId="{DC5B274C-72DF-47CB-A8B3-EE5169F17E74}" type="parTrans" cxnId="{320245D4-6E01-4A19-977F-8CADAB5D6150}">
      <dgm:prSet/>
      <dgm:spPr/>
      <dgm:t>
        <a:bodyPr/>
        <a:lstStyle/>
        <a:p>
          <a:endParaRPr lang="en-US" sz="1800"/>
        </a:p>
      </dgm:t>
    </dgm:pt>
    <dgm:pt modelId="{82F16EA4-FEB9-4BC2-AAE6-89E5CB7B3C69}" type="sibTrans" cxnId="{320245D4-6E01-4A19-977F-8CADAB5D6150}">
      <dgm:prSet/>
      <dgm:spPr/>
      <dgm:t>
        <a:bodyPr/>
        <a:lstStyle/>
        <a:p>
          <a:endParaRPr lang="en-US" sz="1800"/>
        </a:p>
      </dgm:t>
    </dgm:pt>
    <dgm:pt modelId="{7F368BA0-B9A8-4A03-AA6C-464E5650579B}">
      <dgm:prSet custT="1"/>
      <dgm:spPr/>
      <dgm:t>
        <a:bodyPr/>
        <a:lstStyle/>
        <a:p>
          <a:pPr algn="just"/>
          <a:r>
            <a:rPr lang="en-US" sz="1600" dirty="0"/>
            <a:t>All the Cook cum helpers, interested community members.</a:t>
          </a:r>
        </a:p>
      </dgm:t>
    </dgm:pt>
    <dgm:pt modelId="{6BC022ED-225B-46A5-9F5D-DE0E655F0CEC}" type="parTrans" cxnId="{D446448D-50EC-44F5-A412-BDDA48F3A517}">
      <dgm:prSet/>
      <dgm:spPr/>
      <dgm:t>
        <a:bodyPr/>
        <a:lstStyle/>
        <a:p>
          <a:endParaRPr lang="en-US" sz="1800"/>
        </a:p>
      </dgm:t>
    </dgm:pt>
    <dgm:pt modelId="{F06CD2A3-9B40-43A8-B40F-AEF62FA5F298}" type="sibTrans" cxnId="{D446448D-50EC-44F5-A412-BDDA48F3A517}">
      <dgm:prSet/>
      <dgm:spPr/>
      <dgm:t>
        <a:bodyPr/>
        <a:lstStyle/>
        <a:p>
          <a:endParaRPr lang="en-US" sz="1800"/>
        </a:p>
      </dgm:t>
    </dgm:pt>
    <dgm:pt modelId="{A7B7BEA8-FDEA-45E1-9723-309FBE88BB68}">
      <dgm:prSet custT="1"/>
      <dgm:spPr/>
      <dgm:t>
        <a:bodyPr/>
        <a:lstStyle/>
        <a:p>
          <a:pPr algn="just">
            <a:lnSpc>
              <a:spcPct val="100000"/>
            </a:lnSpc>
          </a:pPr>
          <a:r>
            <a:rPr lang="en-US" sz="1600" dirty="0"/>
            <a:t>Cooking of pulses/cooking of vegetables/different types of chapattis,</a:t>
          </a:r>
        </a:p>
      </dgm:t>
    </dgm:pt>
    <dgm:pt modelId="{CA3AED9F-8A8C-407C-A0D0-59BCE31D0239}" type="parTrans" cxnId="{381C0AFB-C981-4212-B502-0FA9722D4304}">
      <dgm:prSet/>
      <dgm:spPr/>
      <dgm:t>
        <a:bodyPr/>
        <a:lstStyle/>
        <a:p>
          <a:endParaRPr lang="en-US" sz="1800"/>
        </a:p>
      </dgm:t>
    </dgm:pt>
    <dgm:pt modelId="{7C87D60C-F75F-4046-B96E-F2910F965BC1}" type="sibTrans" cxnId="{381C0AFB-C981-4212-B502-0FA9722D4304}">
      <dgm:prSet/>
      <dgm:spPr/>
      <dgm:t>
        <a:bodyPr/>
        <a:lstStyle/>
        <a:p>
          <a:endParaRPr lang="en-US" sz="1800"/>
        </a:p>
      </dgm:t>
    </dgm:pt>
    <dgm:pt modelId="{81854573-89CB-4170-B68F-1A91781F1A7F}">
      <dgm:prSet/>
      <dgm:spPr/>
      <dgm:t>
        <a:bodyPr/>
        <a:lstStyle/>
        <a:p>
          <a:r>
            <a:rPr lang="en-US" b="1" dirty="0"/>
            <a:t>Recognition of cook cum helpers</a:t>
          </a:r>
        </a:p>
      </dgm:t>
    </dgm:pt>
    <dgm:pt modelId="{CA4F1C09-8CDA-4947-B5D2-121BA1B744A5}" type="parTrans" cxnId="{17D2697F-9754-4632-B27A-703CB3499DEB}">
      <dgm:prSet/>
      <dgm:spPr/>
      <dgm:t>
        <a:bodyPr/>
        <a:lstStyle/>
        <a:p>
          <a:endParaRPr lang="en-US"/>
        </a:p>
      </dgm:t>
    </dgm:pt>
    <dgm:pt modelId="{0FD5F004-5171-43F8-9A8B-B9E030D1E363}" type="sibTrans" cxnId="{17D2697F-9754-4632-B27A-703CB3499DEB}">
      <dgm:prSet/>
      <dgm:spPr/>
      <dgm:t>
        <a:bodyPr/>
        <a:lstStyle/>
        <a:p>
          <a:endParaRPr lang="en-US"/>
        </a:p>
      </dgm:t>
    </dgm:pt>
    <dgm:pt modelId="{1D616D02-800C-48F9-B8C0-FAFDCD089647}">
      <dgm:prSet custT="1"/>
      <dgm:spPr/>
      <dgm:t>
        <a:bodyPr/>
        <a:lstStyle/>
        <a:p>
          <a:pPr algn="just"/>
          <a:r>
            <a:rPr lang="en-IN" sz="1600" dirty="0"/>
            <a:t>Children (2 children each from primary and upper primary classes) and nutritionists (Home Science College/UNICEF) of that block/district may be selected. </a:t>
          </a:r>
          <a:endParaRPr lang="en-US" sz="1600" dirty="0"/>
        </a:p>
      </dgm:t>
    </dgm:pt>
    <dgm:pt modelId="{E77CA464-9BBB-446B-A0ED-A26CE97BFF9A}" type="sibTrans" cxnId="{0F85A321-34EF-412C-88AF-C6B1EDE74155}">
      <dgm:prSet/>
      <dgm:spPr/>
      <dgm:t>
        <a:bodyPr/>
        <a:lstStyle/>
        <a:p>
          <a:endParaRPr lang="en-US" sz="1800"/>
        </a:p>
      </dgm:t>
    </dgm:pt>
    <dgm:pt modelId="{BAF93F53-D2D6-40EC-BE8B-EEB21A4D36D4}" type="parTrans" cxnId="{0F85A321-34EF-412C-88AF-C6B1EDE74155}">
      <dgm:prSet/>
      <dgm:spPr/>
      <dgm:t>
        <a:bodyPr/>
        <a:lstStyle/>
        <a:p>
          <a:endParaRPr lang="en-US" sz="1800"/>
        </a:p>
      </dgm:t>
    </dgm:pt>
    <dgm:pt modelId="{B3A5D3FB-5631-4AAB-87C7-3FCC12075F1C}">
      <dgm:prSet custT="1"/>
      <dgm:spPr/>
      <dgm:t>
        <a:bodyPr/>
        <a:lstStyle/>
        <a:p>
          <a:pPr algn="just">
            <a:lnSpc>
              <a:spcPct val="100000"/>
            </a:lnSpc>
          </a:pPr>
          <a:r>
            <a:rPr lang="en-US" sz="1600" dirty="0"/>
            <a:t>Methods of  cooking/methods of washing vegetables,</a:t>
          </a:r>
        </a:p>
      </dgm:t>
    </dgm:pt>
    <dgm:pt modelId="{287CC045-549F-4B09-80CD-E68A76CB9F7D}" type="parTrans" cxnId="{4D82C205-0EAC-4BD2-B502-4794AD462ADC}">
      <dgm:prSet/>
      <dgm:spPr/>
      <dgm:t>
        <a:bodyPr/>
        <a:lstStyle/>
        <a:p>
          <a:endParaRPr lang="en-US"/>
        </a:p>
      </dgm:t>
    </dgm:pt>
    <dgm:pt modelId="{17005B65-2E0D-439E-B74D-E0D5C2638A7E}" type="sibTrans" cxnId="{4D82C205-0EAC-4BD2-B502-4794AD462ADC}">
      <dgm:prSet/>
      <dgm:spPr/>
      <dgm:t>
        <a:bodyPr/>
        <a:lstStyle/>
        <a:p>
          <a:endParaRPr lang="en-US"/>
        </a:p>
      </dgm:t>
    </dgm:pt>
    <dgm:pt modelId="{43D0FE6C-2E0A-43FF-82CE-DA418BB5E050}">
      <dgm:prSet custT="1"/>
      <dgm:spPr/>
      <dgm:t>
        <a:bodyPr/>
        <a:lstStyle/>
        <a:p>
          <a:pPr algn="just">
            <a:lnSpc>
              <a:spcPct val="100000"/>
            </a:lnSpc>
          </a:pPr>
          <a:r>
            <a:rPr lang="en-US" sz="1600" dirty="0"/>
            <a:t>Food safety issues, hand washing etc.</a:t>
          </a:r>
        </a:p>
      </dgm:t>
    </dgm:pt>
    <dgm:pt modelId="{49B854B9-B58C-4B8B-87EB-9B177185F21E}" type="parTrans" cxnId="{372D60D3-C9EB-41BB-9164-2F51AAB5ECA8}">
      <dgm:prSet/>
      <dgm:spPr/>
      <dgm:t>
        <a:bodyPr/>
        <a:lstStyle/>
        <a:p>
          <a:endParaRPr lang="en-US"/>
        </a:p>
      </dgm:t>
    </dgm:pt>
    <dgm:pt modelId="{1C51A960-1DEB-4DAE-8B3D-2679B061450A}" type="sibTrans" cxnId="{372D60D3-C9EB-41BB-9164-2F51AAB5ECA8}">
      <dgm:prSet/>
      <dgm:spPr/>
      <dgm:t>
        <a:bodyPr/>
        <a:lstStyle/>
        <a:p>
          <a:endParaRPr lang="en-US"/>
        </a:p>
      </dgm:t>
    </dgm:pt>
    <dgm:pt modelId="{BEAE980E-910B-4279-B7B9-4B17938F9B70}">
      <dgm:prSet custT="1"/>
      <dgm:spPr/>
      <dgm:t>
        <a:bodyPr/>
        <a:lstStyle/>
        <a:p>
          <a:r>
            <a:rPr lang="en-US" sz="1800" dirty="0"/>
            <a:t>The winning Cook-cum helpers/community members may be awarded suitably. </a:t>
          </a:r>
        </a:p>
      </dgm:t>
    </dgm:pt>
    <dgm:pt modelId="{35F5AD6F-0382-4881-B428-6406C31DD35D}" type="parTrans" cxnId="{4DB09F64-8522-4A92-BC48-1171AA7C98E5}">
      <dgm:prSet/>
      <dgm:spPr/>
      <dgm:t>
        <a:bodyPr/>
        <a:lstStyle/>
        <a:p>
          <a:endParaRPr lang="en-US"/>
        </a:p>
      </dgm:t>
    </dgm:pt>
    <dgm:pt modelId="{A10FEC74-356B-4E2D-9A44-A7EEBF7B90FF}" type="sibTrans" cxnId="{4DB09F64-8522-4A92-BC48-1171AA7C98E5}">
      <dgm:prSet/>
      <dgm:spPr/>
      <dgm:t>
        <a:bodyPr/>
        <a:lstStyle/>
        <a:p>
          <a:endParaRPr lang="en-US"/>
        </a:p>
      </dgm:t>
    </dgm:pt>
    <dgm:pt modelId="{00405C89-0C79-4E98-9EF8-1CE5C01EFC58}" type="pres">
      <dgm:prSet presAssocID="{16ED46F1-8A61-49B2-8F34-729040D0F741}" presName="Name0" presStyleCnt="0">
        <dgm:presLayoutVars>
          <dgm:dir/>
          <dgm:animLvl val="lvl"/>
          <dgm:resizeHandles val="exact"/>
        </dgm:presLayoutVars>
      </dgm:prSet>
      <dgm:spPr/>
      <dgm:t>
        <a:bodyPr/>
        <a:lstStyle/>
        <a:p>
          <a:endParaRPr lang="en-US"/>
        </a:p>
      </dgm:t>
    </dgm:pt>
    <dgm:pt modelId="{852B557A-E646-40A1-89F7-C47CED9725CC}" type="pres">
      <dgm:prSet presAssocID="{5EE4D596-9ED4-472C-8E16-C32F0E1185D2}" presName="linNode" presStyleCnt="0"/>
      <dgm:spPr/>
    </dgm:pt>
    <dgm:pt modelId="{D95089AA-EACC-4A6D-8332-0E68B108F8DC}" type="pres">
      <dgm:prSet presAssocID="{5EE4D596-9ED4-472C-8E16-C32F0E1185D2}" presName="parentText" presStyleLbl="node1" presStyleIdx="0" presStyleCnt="6" custScaleX="76327" custScaleY="97646" custLinFactNeighborX="-7791" custLinFactNeighborY="3325">
        <dgm:presLayoutVars>
          <dgm:chMax val="1"/>
          <dgm:bulletEnabled val="1"/>
        </dgm:presLayoutVars>
      </dgm:prSet>
      <dgm:spPr/>
      <dgm:t>
        <a:bodyPr/>
        <a:lstStyle/>
        <a:p>
          <a:endParaRPr lang="en-US"/>
        </a:p>
      </dgm:t>
    </dgm:pt>
    <dgm:pt modelId="{944E1ECD-3A86-4042-932B-27C0349CD91B}" type="pres">
      <dgm:prSet presAssocID="{5EE4D596-9ED4-472C-8E16-C32F0E1185D2}" presName="descendantText" presStyleLbl="alignAccFollowNode1" presStyleIdx="0" presStyleCnt="5" custScaleX="112681" custScaleY="114792" custLinFactNeighborX="836" custLinFactNeighborY="-33746">
        <dgm:presLayoutVars>
          <dgm:bulletEnabled val="1"/>
        </dgm:presLayoutVars>
      </dgm:prSet>
      <dgm:spPr/>
      <dgm:t>
        <a:bodyPr/>
        <a:lstStyle/>
        <a:p>
          <a:endParaRPr lang="en-US"/>
        </a:p>
      </dgm:t>
    </dgm:pt>
    <dgm:pt modelId="{FAD045EF-3C09-4B63-AC91-DE69E4E25012}" type="pres">
      <dgm:prSet presAssocID="{BB31B796-408A-4217-BB1E-8DC68B16F49F}" presName="sp" presStyleCnt="0"/>
      <dgm:spPr/>
    </dgm:pt>
    <dgm:pt modelId="{F9EEA38A-2E46-441B-855E-990AED148710}" type="pres">
      <dgm:prSet presAssocID="{5158A189-202B-47C8-BE8B-6625C1D061C6}" presName="linNode" presStyleCnt="0"/>
      <dgm:spPr/>
    </dgm:pt>
    <dgm:pt modelId="{E4C69CEA-D2B4-4245-81CC-6244868797AD}" type="pres">
      <dgm:prSet presAssocID="{5158A189-202B-47C8-BE8B-6625C1D061C6}" presName="parentText" presStyleLbl="node1" presStyleIdx="1" presStyleCnt="6" custScaleX="76327" custScaleY="150432" custLinFactNeighborX="198" custLinFactNeighborY="11275">
        <dgm:presLayoutVars>
          <dgm:chMax val="1"/>
          <dgm:bulletEnabled val="1"/>
        </dgm:presLayoutVars>
      </dgm:prSet>
      <dgm:spPr/>
      <dgm:t>
        <a:bodyPr/>
        <a:lstStyle/>
        <a:p>
          <a:endParaRPr lang="en-US"/>
        </a:p>
      </dgm:t>
    </dgm:pt>
    <dgm:pt modelId="{AAC8AD6C-5EFA-453F-AD8D-42F85762E8D5}" type="pres">
      <dgm:prSet presAssocID="{5158A189-202B-47C8-BE8B-6625C1D061C6}" presName="descendantText" presStyleLbl="alignAccFollowNode1" presStyleIdx="1" presStyleCnt="5" custScaleX="112681" custScaleY="199187" custLinFactNeighborX="1371" custLinFactNeighborY="4853">
        <dgm:presLayoutVars>
          <dgm:bulletEnabled val="1"/>
        </dgm:presLayoutVars>
      </dgm:prSet>
      <dgm:spPr/>
      <dgm:t>
        <a:bodyPr/>
        <a:lstStyle/>
        <a:p>
          <a:endParaRPr lang="en-US"/>
        </a:p>
      </dgm:t>
    </dgm:pt>
    <dgm:pt modelId="{904BA450-6ABD-422F-B04E-C1370E3F9358}" type="pres">
      <dgm:prSet presAssocID="{82F16EA4-FEB9-4BC2-AAE6-89E5CB7B3C69}" presName="sp" presStyleCnt="0"/>
      <dgm:spPr/>
    </dgm:pt>
    <dgm:pt modelId="{C226A346-1727-49CC-8162-2192D69EEE30}" type="pres">
      <dgm:prSet presAssocID="{1C368E23-C205-4BDA-BDCA-2B0EC02439BA}" presName="linNode" presStyleCnt="0"/>
      <dgm:spPr/>
    </dgm:pt>
    <dgm:pt modelId="{02A5CEB2-C911-45CA-B46C-B7A80E9CDE78}" type="pres">
      <dgm:prSet presAssocID="{1C368E23-C205-4BDA-BDCA-2B0EC02439BA}" presName="parentText" presStyleLbl="node1" presStyleIdx="2" presStyleCnt="6" custScaleX="76321" custScaleY="151265" custLinFactNeighborX="198" custLinFactNeighborY="4155">
        <dgm:presLayoutVars>
          <dgm:chMax val="1"/>
          <dgm:bulletEnabled val="1"/>
        </dgm:presLayoutVars>
      </dgm:prSet>
      <dgm:spPr/>
      <dgm:t>
        <a:bodyPr/>
        <a:lstStyle/>
        <a:p>
          <a:endParaRPr lang="en-US"/>
        </a:p>
      </dgm:t>
    </dgm:pt>
    <dgm:pt modelId="{473C8F4B-602D-44C7-A5EF-0EB298883D66}" type="pres">
      <dgm:prSet presAssocID="{1C368E23-C205-4BDA-BDCA-2B0EC02439BA}" presName="descendantText" presStyleLbl="alignAccFollowNode1" presStyleIdx="2" presStyleCnt="5" custScaleX="114049" custScaleY="175589" custLinFactNeighborX="11653" custLinFactNeighborY="9024">
        <dgm:presLayoutVars>
          <dgm:bulletEnabled val="1"/>
        </dgm:presLayoutVars>
      </dgm:prSet>
      <dgm:spPr/>
      <dgm:t>
        <a:bodyPr/>
        <a:lstStyle/>
        <a:p>
          <a:endParaRPr lang="en-US"/>
        </a:p>
      </dgm:t>
    </dgm:pt>
    <dgm:pt modelId="{3FB74CA0-16D7-44DB-80E8-1D328AF4305E}" type="pres">
      <dgm:prSet presAssocID="{7D47A614-A732-4708-B842-C7FB79BCB8DA}" presName="sp" presStyleCnt="0"/>
      <dgm:spPr/>
    </dgm:pt>
    <dgm:pt modelId="{5B0B3D2A-6053-463E-95DD-EBD44DE2000E}" type="pres">
      <dgm:prSet presAssocID="{81854573-89CB-4170-B68F-1A91781F1A7F}" presName="linNode" presStyleCnt="0"/>
      <dgm:spPr/>
    </dgm:pt>
    <dgm:pt modelId="{7F431969-69E9-43B6-9568-B99B3B900103}" type="pres">
      <dgm:prSet presAssocID="{81854573-89CB-4170-B68F-1A91781F1A7F}" presName="parentText" presStyleLbl="node1" presStyleIdx="3" presStyleCnt="6" custScaleX="72349" custScaleY="172577" custLinFactNeighborX="1344" custLinFactNeighborY="6920">
        <dgm:presLayoutVars>
          <dgm:chMax val="1"/>
          <dgm:bulletEnabled val="1"/>
        </dgm:presLayoutVars>
      </dgm:prSet>
      <dgm:spPr/>
      <dgm:t>
        <a:bodyPr/>
        <a:lstStyle/>
        <a:p>
          <a:endParaRPr lang="en-US"/>
        </a:p>
      </dgm:t>
    </dgm:pt>
    <dgm:pt modelId="{F2D02083-C095-46B6-8336-86DFA019FA15}" type="pres">
      <dgm:prSet presAssocID="{0FD5F004-5171-43F8-9A8B-B9E030D1E363}" presName="sp" presStyleCnt="0"/>
      <dgm:spPr/>
    </dgm:pt>
    <dgm:pt modelId="{11B12FA9-7BD2-4B6E-AECC-2C495D4AD7C2}" type="pres">
      <dgm:prSet presAssocID="{4AD4B199-2F00-44E1-AD21-63BEDCC87BA4}" presName="linNode" presStyleCnt="0"/>
      <dgm:spPr/>
    </dgm:pt>
    <dgm:pt modelId="{1CAFD841-D32E-4B21-BB53-A52E5BA75F8C}" type="pres">
      <dgm:prSet presAssocID="{4AD4B199-2F00-44E1-AD21-63BEDCC87BA4}" presName="parentText" presStyleLbl="node1" presStyleIdx="4" presStyleCnt="6" custScaleX="75817" custScaleY="160047" custLinFactNeighborX="-17" custLinFactNeighborY="8986">
        <dgm:presLayoutVars>
          <dgm:chMax val="1"/>
          <dgm:bulletEnabled val="1"/>
        </dgm:presLayoutVars>
      </dgm:prSet>
      <dgm:spPr/>
      <dgm:t>
        <a:bodyPr/>
        <a:lstStyle/>
        <a:p>
          <a:endParaRPr lang="en-US"/>
        </a:p>
      </dgm:t>
    </dgm:pt>
    <dgm:pt modelId="{EAD9F6A1-B048-417B-ADD5-10E34845BDC3}" type="pres">
      <dgm:prSet presAssocID="{4AD4B199-2F00-44E1-AD21-63BEDCC87BA4}" presName="descendantText" presStyleLbl="alignAccFollowNode1" presStyleIdx="3" presStyleCnt="5" custScaleX="114643" custScaleY="210019" custLinFactY="-100000" custLinFactNeighborX="33" custLinFactNeighborY="-115951">
        <dgm:presLayoutVars>
          <dgm:bulletEnabled val="1"/>
        </dgm:presLayoutVars>
      </dgm:prSet>
      <dgm:spPr/>
      <dgm:t>
        <a:bodyPr/>
        <a:lstStyle/>
        <a:p>
          <a:endParaRPr lang="en-US"/>
        </a:p>
      </dgm:t>
    </dgm:pt>
    <dgm:pt modelId="{CA87CA31-3014-43ED-AE5B-A4723D7DF449}" type="pres">
      <dgm:prSet presAssocID="{EFADF196-5BC0-43E0-90A8-7638C8C384A0}" presName="sp" presStyleCnt="0"/>
      <dgm:spPr/>
    </dgm:pt>
    <dgm:pt modelId="{80B79A40-9C57-4923-8E53-41CAD816483B}" type="pres">
      <dgm:prSet presAssocID="{6660F718-3E31-472D-A9E8-1FC5E718250F}" presName="linNode" presStyleCnt="0"/>
      <dgm:spPr/>
    </dgm:pt>
    <dgm:pt modelId="{28F709A0-81CF-49E5-AC89-9D7CDAD1FA2F}" type="pres">
      <dgm:prSet presAssocID="{6660F718-3E31-472D-A9E8-1FC5E718250F}" presName="parentText" presStyleLbl="node1" presStyleIdx="5" presStyleCnt="6" custScaleX="76327" custScaleY="115247" custLinFactNeighborX="499" custLinFactNeighborY="-8695">
        <dgm:presLayoutVars>
          <dgm:chMax val="1"/>
          <dgm:bulletEnabled val="1"/>
        </dgm:presLayoutVars>
      </dgm:prSet>
      <dgm:spPr/>
      <dgm:t>
        <a:bodyPr/>
        <a:lstStyle/>
        <a:p>
          <a:endParaRPr lang="en-US"/>
        </a:p>
      </dgm:t>
    </dgm:pt>
    <dgm:pt modelId="{EA752DB1-D6A1-4D83-8114-1223FE357855}" type="pres">
      <dgm:prSet presAssocID="{6660F718-3E31-472D-A9E8-1FC5E718250F}" presName="descendantText" presStyleLbl="alignAccFollowNode1" presStyleIdx="4" presStyleCnt="5" custScaleX="112681" custScaleY="207231" custLinFactY="-92415" custLinFactNeighborX="1371" custLinFactNeighborY="-100000">
        <dgm:presLayoutVars>
          <dgm:bulletEnabled val="1"/>
        </dgm:presLayoutVars>
      </dgm:prSet>
      <dgm:spPr/>
      <dgm:t>
        <a:bodyPr/>
        <a:lstStyle/>
        <a:p>
          <a:endParaRPr lang="en-US"/>
        </a:p>
      </dgm:t>
    </dgm:pt>
  </dgm:ptLst>
  <dgm:cxnLst>
    <dgm:cxn modelId="{0E388635-17B8-424E-B491-3D8151B6AA8A}" type="presOf" srcId="{BEAE980E-910B-4279-B7B9-4B17938F9B70}" destId="{EA752DB1-D6A1-4D83-8114-1223FE357855}" srcOrd="0" destOrd="1" presId="urn:microsoft.com/office/officeart/2005/8/layout/vList5"/>
    <dgm:cxn modelId="{69A44533-15C9-4E3D-A30C-57CFA5146ABD}" type="presOf" srcId="{5EE4D596-9ED4-472C-8E16-C32F0E1185D2}" destId="{D95089AA-EACC-4A6D-8332-0E68B108F8DC}" srcOrd="0" destOrd="0" presId="urn:microsoft.com/office/officeart/2005/8/layout/vList5"/>
    <dgm:cxn modelId="{6DA36560-FDCF-4282-9F38-D8DB58418436}" type="presOf" srcId="{16ED46F1-8A61-49B2-8F34-729040D0F741}" destId="{00405C89-0C79-4E98-9EF8-1CE5C01EFC58}" srcOrd="0" destOrd="0" presId="urn:microsoft.com/office/officeart/2005/8/layout/vList5"/>
    <dgm:cxn modelId="{1391B055-AE92-44DD-AA70-502CDBDF047F}" type="presOf" srcId="{B3A5D3FB-5631-4AAB-87C7-3FCC12075F1C}" destId="{AAC8AD6C-5EFA-453F-AD8D-42F85762E8D5}" srcOrd="0" destOrd="1" presId="urn:microsoft.com/office/officeart/2005/8/layout/vList5"/>
    <dgm:cxn modelId="{F2C0D964-3736-4363-87A0-C1F77498DFA2}" type="presOf" srcId="{6660F718-3E31-472D-A9E8-1FC5E718250F}" destId="{28F709A0-81CF-49E5-AC89-9D7CDAD1FA2F}" srcOrd="0" destOrd="0" presId="urn:microsoft.com/office/officeart/2005/8/layout/vList5"/>
    <dgm:cxn modelId="{2C6B11C7-1FF8-4CC4-B5A3-875F9D6678AE}" srcId="{16ED46F1-8A61-49B2-8F34-729040D0F741}" destId="{1C368E23-C205-4BDA-BDCA-2B0EC02439BA}" srcOrd="2" destOrd="0" parTransId="{44374F9F-FCDA-4840-A30D-18F91B099063}" sibTransId="{7D47A614-A732-4708-B842-C7FB79BCB8DA}"/>
    <dgm:cxn modelId="{56970623-6B69-4B59-B1E1-C0784DEACF6B}" srcId="{4AD4B199-2F00-44E1-AD21-63BEDCC87BA4}" destId="{0AC3ED6E-AADD-4885-9FEF-15636B916EBF}" srcOrd="0" destOrd="0" parTransId="{56B6FACF-C700-44EB-B32E-9F6ECF9BA158}" sibTransId="{D5F76055-8E22-450A-BB87-0DDC2B20F7B8}"/>
    <dgm:cxn modelId="{D9819BA8-1DC7-4DEE-81C0-C5FBC7DA094B}" srcId="{6660F718-3E31-472D-A9E8-1FC5E718250F}" destId="{F4021611-4149-4CF3-95CC-7EFEC967DF55}" srcOrd="0" destOrd="0" parTransId="{47CDBF5B-D617-4F3E-9974-03E2E05C85CD}" sibTransId="{4DFB0187-17E0-4328-BD9A-E6D8895CC528}"/>
    <dgm:cxn modelId="{8660683D-DB45-45D6-919F-695FFDD31DBE}" type="presOf" srcId="{5158A189-202B-47C8-BE8B-6625C1D061C6}" destId="{E4C69CEA-D2B4-4245-81CC-6244868797AD}" srcOrd="0" destOrd="0" presId="urn:microsoft.com/office/officeart/2005/8/layout/vList5"/>
    <dgm:cxn modelId="{899FEC68-7F69-4521-99E3-A22FA8D379E0}" type="presOf" srcId="{0AC3ED6E-AADD-4885-9FEF-15636B916EBF}" destId="{EAD9F6A1-B048-417B-ADD5-10E34845BDC3}" srcOrd="0" destOrd="0" presId="urn:microsoft.com/office/officeart/2005/8/layout/vList5"/>
    <dgm:cxn modelId="{320245D4-6E01-4A19-977F-8CADAB5D6150}" srcId="{16ED46F1-8A61-49B2-8F34-729040D0F741}" destId="{5158A189-202B-47C8-BE8B-6625C1D061C6}" srcOrd="1" destOrd="0" parTransId="{DC5B274C-72DF-47CB-A8B3-EE5169F17E74}" sibTransId="{82F16EA4-FEB9-4BC2-AAE6-89E5CB7B3C69}"/>
    <dgm:cxn modelId="{3A09D0D0-45A9-41BE-9FC8-1D16BC93009F}" type="presOf" srcId="{81854573-89CB-4170-B68F-1A91781F1A7F}" destId="{7F431969-69E9-43B6-9568-B99B3B900103}" srcOrd="0" destOrd="0" presId="urn:microsoft.com/office/officeart/2005/8/layout/vList5"/>
    <dgm:cxn modelId="{432A3363-A971-4957-9142-E380DCC8F065}" srcId="{16ED46F1-8A61-49B2-8F34-729040D0F741}" destId="{6660F718-3E31-472D-A9E8-1FC5E718250F}" srcOrd="5" destOrd="0" parTransId="{DAFC5BAE-7271-440A-858D-02E8C7A8802E}" sibTransId="{337D54D5-CECB-47E0-B43D-52CE4C08B00B}"/>
    <dgm:cxn modelId="{4F9D5CD7-D672-4EA9-B1CC-1A55EDE18A12}" type="presOf" srcId="{43D0FE6C-2E0A-43FF-82CE-DA418BB5E050}" destId="{AAC8AD6C-5EFA-453F-AD8D-42F85762E8D5}" srcOrd="0" destOrd="2" presId="urn:microsoft.com/office/officeart/2005/8/layout/vList5"/>
    <dgm:cxn modelId="{D446448D-50EC-44F5-A412-BDDA48F3A517}" srcId="{5EE4D596-9ED4-472C-8E16-C32F0E1185D2}" destId="{7F368BA0-B9A8-4A03-AA6C-464E5650579B}" srcOrd="0" destOrd="0" parTransId="{6BC022ED-225B-46A5-9F5D-DE0E655F0CEC}" sibTransId="{F06CD2A3-9B40-43A8-B40F-AEF62FA5F298}"/>
    <dgm:cxn modelId="{7E1E29D4-77CA-4DA8-A562-3A57CCE99221}" srcId="{16ED46F1-8A61-49B2-8F34-729040D0F741}" destId="{5EE4D596-9ED4-472C-8E16-C32F0E1185D2}" srcOrd="0" destOrd="0" parTransId="{7E3E228B-D073-4464-BE97-0F227113CCD7}" sibTransId="{BB31B796-408A-4217-BB1E-8DC68B16F49F}"/>
    <dgm:cxn modelId="{4DB09F64-8522-4A92-BC48-1171AA7C98E5}" srcId="{6660F718-3E31-472D-A9E8-1FC5E718250F}" destId="{BEAE980E-910B-4279-B7B9-4B17938F9B70}" srcOrd="1" destOrd="0" parTransId="{35F5AD6F-0382-4881-B428-6406C31DD35D}" sibTransId="{A10FEC74-356B-4E2D-9A44-A7EEBF7B90FF}"/>
    <dgm:cxn modelId="{4D82C205-0EAC-4BD2-B502-4794AD462ADC}" srcId="{5158A189-202B-47C8-BE8B-6625C1D061C6}" destId="{B3A5D3FB-5631-4AAB-87C7-3FCC12075F1C}" srcOrd="1" destOrd="0" parTransId="{287CC045-549F-4B09-80CD-E68A76CB9F7D}" sibTransId="{17005B65-2E0D-439E-B74D-E0D5C2638A7E}"/>
    <dgm:cxn modelId="{259653A9-C6AA-440B-97BF-BA77BC031A3D}" type="presOf" srcId="{A7B7BEA8-FDEA-45E1-9723-309FBE88BB68}" destId="{AAC8AD6C-5EFA-453F-AD8D-42F85762E8D5}" srcOrd="0" destOrd="0" presId="urn:microsoft.com/office/officeart/2005/8/layout/vList5"/>
    <dgm:cxn modelId="{764A704A-7B0E-4BF5-B1E7-833BB37D5874}" srcId="{16ED46F1-8A61-49B2-8F34-729040D0F741}" destId="{4AD4B199-2F00-44E1-AD21-63BEDCC87BA4}" srcOrd="4" destOrd="0" parTransId="{85D2605A-6FC0-4097-8A49-67D88C5182AB}" sibTransId="{EFADF196-5BC0-43E0-90A8-7638C8C384A0}"/>
    <dgm:cxn modelId="{381C0AFB-C981-4212-B502-0FA9722D4304}" srcId="{5158A189-202B-47C8-BE8B-6625C1D061C6}" destId="{A7B7BEA8-FDEA-45E1-9723-309FBE88BB68}" srcOrd="0" destOrd="0" parTransId="{CA3AED9F-8A8C-407C-A0D0-59BCE31D0239}" sibTransId="{7C87D60C-F75F-4046-B96E-F2910F965BC1}"/>
    <dgm:cxn modelId="{904B3F5C-7DBD-44FC-83FC-BA9AD41B5190}" type="presOf" srcId="{4AD4B199-2F00-44E1-AD21-63BEDCC87BA4}" destId="{1CAFD841-D32E-4B21-BB53-A52E5BA75F8C}" srcOrd="0" destOrd="0" presId="urn:microsoft.com/office/officeart/2005/8/layout/vList5"/>
    <dgm:cxn modelId="{372D60D3-C9EB-41BB-9164-2F51AAB5ECA8}" srcId="{5158A189-202B-47C8-BE8B-6625C1D061C6}" destId="{43D0FE6C-2E0A-43FF-82CE-DA418BB5E050}" srcOrd="2" destOrd="0" parTransId="{49B854B9-B58C-4B8B-87EB-9B177185F21E}" sibTransId="{1C51A960-1DEB-4DAE-8B3D-2679B061450A}"/>
    <dgm:cxn modelId="{0F85A321-34EF-412C-88AF-C6B1EDE74155}" srcId="{1C368E23-C205-4BDA-BDCA-2B0EC02439BA}" destId="{1D616D02-800C-48F9-B8C0-FAFDCD089647}" srcOrd="0" destOrd="0" parTransId="{BAF93F53-D2D6-40EC-BE8B-EEB21A4D36D4}" sibTransId="{E77CA464-9BBB-446B-A0ED-A26CE97BFF9A}"/>
    <dgm:cxn modelId="{9640343E-6CB4-4CED-BFF5-C5D1C3184D98}" type="presOf" srcId="{7F368BA0-B9A8-4A03-AA6C-464E5650579B}" destId="{944E1ECD-3A86-4042-932B-27C0349CD91B}" srcOrd="0" destOrd="0" presId="urn:microsoft.com/office/officeart/2005/8/layout/vList5"/>
    <dgm:cxn modelId="{17D2697F-9754-4632-B27A-703CB3499DEB}" srcId="{16ED46F1-8A61-49B2-8F34-729040D0F741}" destId="{81854573-89CB-4170-B68F-1A91781F1A7F}" srcOrd="3" destOrd="0" parTransId="{CA4F1C09-8CDA-4947-B5D2-121BA1B744A5}" sibTransId="{0FD5F004-5171-43F8-9A8B-B9E030D1E363}"/>
    <dgm:cxn modelId="{A33827FE-8733-4E1D-B5B1-1A4A0E90534C}" type="presOf" srcId="{1C368E23-C205-4BDA-BDCA-2B0EC02439BA}" destId="{02A5CEB2-C911-45CA-B46C-B7A80E9CDE78}" srcOrd="0" destOrd="0" presId="urn:microsoft.com/office/officeart/2005/8/layout/vList5"/>
    <dgm:cxn modelId="{5799C5EC-B4D6-40D9-A539-AF7A5F8CF85A}" type="presOf" srcId="{1D616D02-800C-48F9-B8C0-FAFDCD089647}" destId="{473C8F4B-602D-44C7-A5EF-0EB298883D66}" srcOrd="0" destOrd="0" presId="urn:microsoft.com/office/officeart/2005/8/layout/vList5"/>
    <dgm:cxn modelId="{990EC740-FB92-46CE-859F-02C7F57F5B3F}" type="presOf" srcId="{F4021611-4149-4CF3-95CC-7EFEC967DF55}" destId="{EA752DB1-D6A1-4D83-8114-1223FE357855}" srcOrd="0" destOrd="0" presId="urn:microsoft.com/office/officeart/2005/8/layout/vList5"/>
    <dgm:cxn modelId="{83366555-676D-4D09-9E0B-9B57ACF72DD9}" type="presParOf" srcId="{00405C89-0C79-4E98-9EF8-1CE5C01EFC58}" destId="{852B557A-E646-40A1-89F7-C47CED9725CC}" srcOrd="0" destOrd="0" presId="urn:microsoft.com/office/officeart/2005/8/layout/vList5"/>
    <dgm:cxn modelId="{6744CD59-778A-4F6C-9A52-4BC87926BCCD}" type="presParOf" srcId="{852B557A-E646-40A1-89F7-C47CED9725CC}" destId="{D95089AA-EACC-4A6D-8332-0E68B108F8DC}" srcOrd="0" destOrd="0" presId="urn:microsoft.com/office/officeart/2005/8/layout/vList5"/>
    <dgm:cxn modelId="{0E313C2F-8AB5-4326-89F4-4EB83D353CF7}" type="presParOf" srcId="{852B557A-E646-40A1-89F7-C47CED9725CC}" destId="{944E1ECD-3A86-4042-932B-27C0349CD91B}" srcOrd="1" destOrd="0" presId="urn:microsoft.com/office/officeart/2005/8/layout/vList5"/>
    <dgm:cxn modelId="{14C5BA4F-EA47-42B4-83D8-FC442542C987}" type="presParOf" srcId="{00405C89-0C79-4E98-9EF8-1CE5C01EFC58}" destId="{FAD045EF-3C09-4B63-AC91-DE69E4E25012}" srcOrd="1" destOrd="0" presId="urn:microsoft.com/office/officeart/2005/8/layout/vList5"/>
    <dgm:cxn modelId="{28E0E4D4-AC4D-469E-979D-308194154443}" type="presParOf" srcId="{00405C89-0C79-4E98-9EF8-1CE5C01EFC58}" destId="{F9EEA38A-2E46-441B-855E-990AED148710}" srcOrd="2" destOrd="0" presId="urn:microsoft.com/office/officeart/2005/8/layout/vList5"/>
    <dgm:cxn modelId="{A7BE47EE-C0F7-41E8-8765-A51003E9BD11}" type="presParOf" srcId="{F9EEA38A-2E46-441B-855E-990AED148710}" destId="{E4C69CEA-D2B4-4245-81CC-6244868797AD}" srcOrd="0" destOrd="0" presId="urn:microsoft.com/office/officeart/2005/8/layout/vList5"/>
    <dgm:cxn modelId="{9FD0C497-3AC3-40DB-B771-7912AC462BEC}" type="presParOf" srcId="{F9EEA38A-2E46-441B-855E-990AED148710}" destId="{AAC8AD6C-5EFA-453F-AD8D-42F85762E8D5}" srcOrd="1" destOrd="0" presId="urn:microsoft.com/office/officeart/2005/8/layout/vList5"/>
    <dgm:cxn modelId="{0CDC13D4-FB5F-437F-B5DD-24E52D962F65}" type="presParOf" srcId="{00405C89-0C79-4E98-9EF8-1CE5C01EFC58}" destId="{904BA450-6ABD-422F-B04E-C1370E3F9358}" srcOrd="3" destOrd="0" presId="urn:microsoft.com/office/officeart/2005/8/layout/vList5"/>
    <dgm:cxn modelId="{1064817C-5FFF-498C-8645-6E90E10EFE1D}" type="presParOf" srcId="{00405C89-0C79-4E98-9EF8-1CE5C01EFC58}" destId="{C226A346-1727-49CC-8162-2192D69EEE30}" srcOrd="4" destOrd="0" presId="urn:microsoft.com/office/officeart/2005/8/layout/vList5"/>
    <dgm:cxn modelId="{76342384-49AB-4FD6-A132-7DE45B2C481F}" type="presParOf" srcId="{C226A346-1727-49CC-8162-2192D69EEE30}" destId="{02A5CEB2-C911-45CA-B46C-B7A80E9CDE78}" srcOrd="0" destOrd="0" presId="urn:microsoft.com/office/officeart/2005/8/layout/vList5"/>
    <dgm:cxn modelId="{6412A1D6-1517-4107-8B9C-0C2774F49E79}" type="presParOf" srcId="{C226A346-1727-49CC-8162-2192D69EEE30}" destId="{473C8F4B-602D-44C7-A5EF-0EB298883D66}" srcOrd="1" destOrd="0" presId="urn:microsoft.com/office/officeart/2005/8/layout/vList5"/>
    <dgm:cxn modelId="{F10F1D90-A305-4481-9089-F856CA1E66A2}" type="presParOf" srcId="{00405C89-0C79-4E98-9EF8-1CE5C01EFC58}" destId="{3FB74CA0-16D7-44DB-80E8-1D328AF4305E}" srcOrd="5" destOrd="0" presId="urn:microsoft.com/office/officeart/2005/8/layout/vList5"/>
    <dgm:cxn modelId="{ABE81A0E-4E7B-412A-AB24-8409E69217F4}" type="presParOf" srcId="{00405C89-0C79-4E98-9EF8-1CE5C01EFC58}" destId="{5B0B3D2A-6053-463E-95DD-EBD44DE2000E}" srcOrd="6" destOrd="0" presId="urn:microsoft.com/office/officeart/2005/8/layout/vList5"/>
    <dgm:cxn modelId="{619F07C7-2464-4FB1-B68A-7ED5F5C24E6C}" type="presParOf" srcId="{5B0B3D2A-6053-463E-95DD-EBD44DE2000E}" destId="{7F431969-69E9-43B6-9568-B99B3B900103}" srcOrd="0" destOrd="0" presId="urn:microsoft.com/office/officeart/2005/8/layout/vList5"/>
    <dgm:cxn modelId="{6707A1A7-EF8D-420D-BE80-C07CF28E86FA}" type="presParOf" srcId="{00405C89-0C79-4E98-9EF8-1CE5C01EFC58}" destId="{F2D02083-C095-46B6-8336-86DFA019FA15}" srcOrd="7" destOrd="0" presId="urn:microsoft.com/office/officeart/2005/8/layout/vList5"/>
    <dgm:cxn modelId="{E1B8886F-5893-4D7A-A2FE-13EC9797B7E9}" type="presParOf" srcId="{00405C89-0C79-4E98-9EF8-1CE5C01EFC58}" destId="{11B12FA9-7BD2-4B6E-AECC-2C495D4AD7C2}" srcOrd="8" destOrd="0" presId="urn:microsoft.com/office/officeart/2005/8/layout/vList5"/>
    <dgm:cxn modelId="{4458E83C-7AFB-4452-B60A-3E5D41045168}" type="presParOf" srcId="{11B12FA9-7BD2-4B6E-AECC-2C495D4AD7C2}" destId="{1CAFD841-D32E-4B21-BB53-A52E5BA75F8C}" srcOrd="0" destOrd="0" presId="urn:microsoft.com/office/officeart/2005/8/layout/vList5"/>
    <dgm:cxn modelId="{EFE9444A-DD3D-4FB8-8629-CCD70E298290}" type="presParOf" srcId="{11B12FA9-7BD2-4B6E-AECC-2C495D4AD7C2}" destId="{EAD9F6A1-B048-417B-ADD5-10E34845BDC3}" srcOrd="1" destOrd="0" presId="urn:microsoft.com/office/officeart/2005/8/layout/vList5"/>
    <dgm:cxn modelId="{1237B7DF-351E-47AB-9714-AC16530E0626}" type="presParOf" srcId="{00405C89-0C79-4E98-9EF8-1CE5C01EFC58}" destId="{CA87CA31-3014-43ED-AE5B-A4723D7DF449}" srcOrd="9" destOrd="0" presId="urn:microsoft.com/office/officeart/2005/8/layout/vList5"/>
    <dgm:cxn modelId="{F0E27E13-E70E-41E8-BFAE-BEED5C5851EB}" type="presParOf" srcId="{00405C89-0C79-4E98-9EF8-1CE5C01EFC58}" destId="{80B79A40-9C57-4923-8E53-41CAD816483B}" srcOrd="10" destOrd="0" presId="urn:microsoft.com/office/officeart/2005/8/layout/vList5"/>
    <dgm:cxn modelId="{2ABB323E-56AA-4C25-84FB-CDE5FBF363CA}" type="presParOf" srcId="{80B79A40-9C57-4923-8E53-41CAD816483B}" destId="{28F709A0-81CF-49E5-AC89-9D7CDAD1FA2F}" srcOrd="0" destOrd="0" presId="urn:microsoft.com/office/officeart/2005/8/layout/vList5"/>
    <dgm:cxn modelId="{5D333EE6-A72A-41A8-B589-4474723F7C2F}" type="presParOf" srcId="{80B79A40-9C57-4923-8E53-41CAD816483B}" destId="{EA752DB1-D6A1-4D83-8114-1223FE35785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E1ECD-3A86-4042-932B-27C0349CD91B}">
      <dsp:nvSpPr>
        <dsp:cNvPr id="0" name=""/>
        <dsp:cNvSpPr/>
      </dsp:nvSpPr>
      <dsp:spPr>
        <a:xfrm rot="5400000">
          <a:off x="5483928" y="-2979389"/>
          <a:ext cx="540701" cy="6499480"/>
        </a:xfrm>
        <a:prstGeom prst="round2SameRect">
          <a:avLst/>
        </a:prstGeom>
        <a:solidFill>
          <a:schemeClr val="accent5">
            <a:lumMod val="40000"/>
            <a:lumOff val="60000"/>
            <a:alpha val="9000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smtClean="0"/>
            <a:t>SNG is a place where herbs, fruits and vegetables are grown in the school premises for use in  preparation of Mid-Day Meal.</a:t>
          </a:r>
          <a:endParaRPr lang="en-US" sz="1600" kern="1200" dirty="0"/>
        </a:p>
      </dsp:txBody>
      <dsp:txXfrm rot="-5400000">
        <a:off x="2504539" y="26395"/>
        <a:ext cx="6473085" cy="487911"/>
      </dsp:txXfrm>
    </dsp:sp>
    <dsp:sp modelId="{D95089AA-EACC-4A6D-8332-0E68B108F8DC}">
      <dsp:nvSpPr>
        <dsp:cNvPr id="0" name=""/>
        <dsp:cNvSpPr/>
      </dsp:nvSpPr>
      <dsp:spPr>
        <a:xfrm>
          <a:off x="0" y="14377"/>
          <a:ext cx="2476444" cy="568207"/>
        </a:xfrm>
        <a:prstGeom prst="roundRect">
          <a:avLst/>
        </a:prstGeom>
        <a:solidFill>
          <a:srgbClr val="A7E9F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School Nutrition Garden</a:t>
          </a:r>
          <a:endParaRPr lang="en-US" sz="1800" b="1" kern="1200" dirty="0"/>
        </a:p>
      </dsp:txBody>
      <dsp:txXfrm>
        <a:off x="27738" y="42115"/>
        <a:ext cx="2420968" cy="512731"/>
      </dsp:txXfrm>
    </dsp:sp>
    <dsp:sp modelId="{AAC8AD6C-5EFA-453F-AD8D-42F85762E8D5}">
      <dsp:nvSpPr>
        <dsp:cNvPr id="0" name=""/>
        <dsp:cNvSpPr/>
      </dsp:nvSpPr>
      <dsp:spPr>
        <a:xfrm rot="5400000">
          <a:off x="5449151" y="-2328217"/>
          <a:ext cx="644948" cy="6499480"/>
        </a:xfrm>
        <a:prstGeom prst="round2SameRect">
          <a:avLst/>
        </a:prstGeom>
        <a:solidFill>
          <a:schemeClr val="accent2">
            <a:lumMod val="40000"/>
            <a:lumOff val="60000"/>
            <a:alpha val="90000"/>
          </a:schemeClr>
        </a:solidFill>
        <a:ln w="9525" cap="flat" cmpd="sng" algn="ctr">
          <a:solidFill>
            <a:schemeClr val="accent4">
              <a:tint val="40000"/>
              <a:alpha val="90000"/>
              <a:hueOff val="-986427"/>
              <a:satOff val="5539"/>
              <a:lumOff val="3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100000"/>
            </a:lnSpc>
            <a:spcBef>
              <a:spcPct val="0"/>
            </a:spcBef>
            <a:spcAft>
              <a:spcPct val="15000"/>
            </a:spcAft>
            <a:buChar char="••"/>
          </a:pPr>
          <a:r>
            <a:rPr lang="en-IN" sz="1600" kern="1200" dirty="0" smtClean="0"/>
            <a:t>To help address malnutrition and micro nutrient deficiencies</a:t>
          </a:r>
          <a:endParaRPr lang="en-US" sz="1600" kern="1200" dirty="0"/>
        </a:p>
        <a:p>
          <a:pPr marL="171450" lvl="1" indent="-171450" algn="l" defTabSz="711200">
            <a:lnSpc>
              <a:spcPct val="100000"/>
            </a:lnSpc>
            <a:spcBef>
              <a:spcPct val="0"/>
            </a:spcBef>
            <a:spcAft>
              <a:spcPct val="15000"/>
            </a:spcAft>
            <a:buChar char="••"/>
          </a:pPr>
          <a:r>
            <a:rPr lang="en-IN" sz="1600" kern="1200" dirty="0" smtClean="0"/>
            <a:t>To give children first-hand experience with nature and gardening. </a:t>
          </a:r>
          <a:endParaRPr lang="en-US" sz="1600" kern="1200" dirty="0"/>
        </a:p>
      </dsp:txBody>
      <dsp:txXfrm rot="-5400000">
        <a:off x="2521885" y="630533"/>
        <a:ext cx="6467996" cy="581980"/>
      </dsp:txXfrm>
    </dsp:sp>
    <dsp:sp modelId="{E4C69CEA-D2B4-4245-81CC-6244868797AD}">
      <dsp:nvSpPr>
        <dsp:cNvPr id="0" name=""/>
        <dsp:cNvSpPr/>
      </dsp:nvSpPr>
      <dsp:spPr>
        <a:xfrm>
          <a:off x="0" y="601915"/>
          <a:ext cx="2476444" cy="729119"/>
        </a:xfrm>
        <a:prstGeom prst="roundRect">
          <a:avLst/>
        </a:prstGeom>
        <a:solidFill>
          <a:schemeClr val="accent6">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Objectives</a:t>
          </a:r>
          <a:endParaRPr lang="en-US" sz="1800" b="1" kern="1200" dirty="0"/>
        </a:p>
      </dsp:txBody>
      <dsp:txXfrm>
        <a:off x="35593" y="637508"/>
        <a:ext cx="2405258" cy="657933"/>
      </dsp:txXfrm>
    </dsp:sp>
    <dsp:sp modelId="{473C8F4B-602D-44C7-A5EF-0EB298883D66}">
      <dsp:nvSpPr>
        <dsp:cNvPr id="0" name=""/>
        <dsp:cNvSpPr/>
      </dsp:nvSpPr>
      <dsp:spPr>
        <a:xfrm rot="5400000">
          <a:off x="5144243" y="-1411134"/>
          <a:ext cx="1201580" cy="6552665"/>
        </a:xfrm>
        <a:prstGeom prst="round2SameRect">
          <a:avLst/>
        </a:prstGeom>
        <a:solidFill>
          <a:schemeClr val="accent6">
            <a:lumMod val="40000"/>
            <a:lumOff val="60000"/>
            <a:alpha val="90000"/>
          </a:schemeClr>
        </a:solidFill>
        <a:ln w="9525" cap="flat" cmpd="sng" algn="ctr">
          <a:solidFill>
            <a:schemeClr val="accent4">
              <a:tint val="40000"/>
              <a:alpha val="90000"/>
              <a:hueOff val="-1972855"/>
              <a:satOff val="11079"/>
              <a:lumOff val="7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smtClean="0"/>
            <a:t>Large piece of land is not required even roof tops can be used for growing vegetable/fruits in containers.</a:t>
          </a:r>
          <a:endParaRPr lang="en-US" sz="1600" kern="1200" dirty="0"/>
        </a:p>
        <a:p>
          <a:pPr marL="171450" lvl="1" indent="-171450" algn="just" defTabSz="711200">
            <a:lnSpc>
              <a:spcPct val="90000"/>
            </a:lnSpc>
            <a:spcBef>
              <a:spcPct val="0"/>
            </a:spcBef>
            <a:spcAft>
              <a:spcPct val="15000"/>
            </a:spcAft>
            <a:buChar char="••"/>
          </a:pPr>
          <a:r>
            <a:rPr lang="en-IN" sz="1600" kern="1200" dirty="0" smtClean="0"/>
            <a:t>Plants may also be grown in small containers, cans, jars, discarded earthen pots, wooden </a:t>
          </a:r>
          <a:r>
            <a:rPr lang="en-IN" sz="1600" kern="1200" dirty="0" err="1" smtClean="0"/>
            <a:t>peti</a:t>
          </a:r>
          <a:r>
            <a:rPr lang="en-IN" sz="1600" kern="1200" dirty="0" smtClean="0"/>
            <a:t>, ceramic sinks, food tins, and </a:t>
          </a:r>
          <a:r>
            <a:rPr lang="en-IN" sz="1600" kern="1200" dirty="0" err="1" smtClean="0"/>
            <a:t>atta</a:t>
          </a:r>
          <a:r>
            <a:rPr lang="en-IN" sz="1600" kern="1200" dirty="0" smtClean="0"/>
            <a:t> bags etc, where land is not available. </a:t>
          </a:r>
          <a:endParaRPr lang="en-US" sz="1600" kern="1200" dirty="0"/>
        </a:p>
      </dsp:txBody>
      <dsp:txXfrm rot="-5400000">
        <a:off x="2468701" y="1323064"/>
        <a:ext cx="6494009" cy="1084268"/>
      </dsp:txXfrm>
    </dsp:sp>
    <dsp:sp modelId="{02A5CEB2-C911-45CA-B46C-B7A80E9CDE78}">
      <dsp:nvSpPr>
        <dsp:cNvPr id="0" name=""/>
        <dsp:cNvSpPr/>
      </dsp:nvSpPr>
      <dsp:spPr>
        <a:xfrm>
          <a:off x="0" y="1407292"/>
          <a:ext cx="2466761" cy="1041925"/>
        </a:xfrm>
        <a:prstGeom prst="roundRect">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IN"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IN" b="1" kern="1200" dirty="0" smtClean="0"/>
            <a:t>Where School Nutrition Garden can be set up?</a:t>
          </a:r>
          <a:endParaRPr lang="en-US" kern="1200" dirty="0" smtClean="0"/>
        </a:p>
        <a:p>
          <a:pPr lvl="0" algn="ctr" defTabSz="800100">
            <a:lnSpc>
              <a:spcPct val="90000"/>
            </a:lnSpc>
            <a:spcBef>
              <a:spcPct val="0"/>
            </a:spcBef>
            <a:spcAft>
              <a:spcPct val="35000"/>
            </a:spcAft>
          </a:pPr>
          <a:endParaRPr lang="en-US" sz="1800" b="1" kern="1200" dirty="0"/>
        </a:p>
      </dsp:txBody>
      <dsp:txXfrm>
        <a:off x="50863" y="1458155"/>
        <a:ext cx="2365035" cy="940199"/>
      </dsp:txXfrm>
    </dsp:sp>
    <dsp:sp modelId="{7F431969-69E9-43B6-9568-B99B3B900103}">
      <dsp:nvSpPr>
        <dsp:cNvPr id="0" name=""/>
        <dsp:cNvSpPr/>
      </dsp:nvSpPr>
      <dsp:spPr>
        <a:xfrm>
          <a:off x="0" y="2586190"/>
          <a:ext cx="2436569" cy="972974"/>
        </a:xfrm>
        <a:prstGeom prst="roundRect">
          <a:avLst/>
        </a:prstGeom>
        <a:gradFill rotWithShape="0">
          <a:gsLst>
            <a:gs pos="0">
              <a:schemeClr val="accent4">
                <a:hueOff val="-2678862"/>
                <a:satOff val="16139"/>
                <a:lumOff val="1294"/>
                <a:alphaOff val="0"/>
                <a:tint val="50000"/>
                <a:satMod val="300000"/>
              </a:schemeClr>
            </a:gs>
            <a:gs pos="35000">
              <a:schemeClr val="accent4">
                <a:hueOff val="-2678862"/>
                <a:satOff val="16139"/>
                <a:lumOff val="1294"/>
                <a:alphaOff val="0"/>
                <a:tint val="37000"/>
                <a:satMod val="300000"/>
              </a:schemeClr>
            </a:gs>
            <a:gs pos="100000">
              <a:schemeClr val="accent4">
                <a:hueOff val="-2678862"/>
                <a:satOff val="16139"/>
                <a:lumOff val="12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What part of plants can be eaten</a:t>
          </a:r>
          <a:endParaRPr lang="en-US" sz="1800" b="1" kern="1200" dirty="0"/>
        </a:p>
      </dsp:txBody>
      <dsp:txXfrm>
        <a:off x="47497" y="2633687"/>
        <a:ext cx="2341575" cy="877980"/>
      </dsp:txXfrm>
    </dsp:sp>
    <dsp:sp modelId="{EAD9F6A1-B048-417B-ADD5-10E34845BDC3}">
      <dsp:nvSpPr>
        <dsp:cNvPr id="0" name=""/>
        <dsp:cNvSpPr/>
      </dsp:nvSpPr>
      <dsp:spPr>
        <a:xfrm rot="5400000">
          <a:off x="5196043" y="-103950"/>
          <a:ext cx="1130572" cy="6520072"/>
        </a:xfrm>
        <a:prstGeom prst="round2SameRect">
          <a:avLst/>
        </a:prstGeom>
        <a:gradFill flip="none" rotWithShape="0">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8100000" scaled="1"/>
          <a:tileRect/>
        </a:gradFill>
        <a:ln w="9525" cap="flat" cmpd="sng" algn="ctr">
          <a:solidFill>
            <a:schemeClr val="accent4">
              <a:tint val="40000"/>
              <a:alpha val="90000"/>
              <a:hueOff val="-2959282"/>
              <a:satOff val="16618"/>
              <a:lumOff val="10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N" sz="1600" kern="1200" dirty="0" smtClean="0"/>
            <a:t>The grown whole vegetables, fruits can be consumed. Some of the parts like stem (banana, bottle gourd, pumpkin) leaves (coriander, mint, spinach), flower (pumpkin flower, </a:t>
          </a:r>
          <a:r>
            <a:rPr lang="en-IN" sz="1600" kern="1200" dirty="0" err="1" smtClean="0"/>
            <a:t>morringa</a:t>
          </a:r>
          <a:r>
            <a:rPr lang="en-IN" sz="1600" kern="1200" dirty="0" smtClean="0"/>
            <a:t>). </a:t>
          </a:r>
          <a:endParaRPr lang="en-US" sz="1600" kern="1200" dirty="0"/>
        </a:p>
        <a:p>
          <a:pPr marL="171450" lvl="1" indent="-171450" algn="l" defTabSz="711200">
            <a:lnSpc>
              <a:spcPct val="90000"/>
            </a:lnSpc>
            <a:spcBef>
              <a:spcPct val="0"/>
            </a:spcBef>
            <a:spcAft>
              <a:spcPct val="15000"/>
            </a:spcAft>
            <a:buChar char="••"/>
          </a:pPr>
          <a:r>
            <a:rPr lang="en-IN" sz="1600" kern="1200" dirty="0" smtClean="0"/>
            <a:t>The leaves, fruits/vegetables and stems of some plants like bottle gourd (</a:t>
          </a:r>
          <a:r>
            <a:rPr lang="en-IN" sz="1600" kern="1200" dirty="0" err="1" smtClean="0"/>
            <a:t>lauki</a:t>
          </a:r>
          <a:r>
            <a:rPr lang="en-IN" sz="1600" kern="1200" dirty="0" smtClean="0"/>
            <a:t>), pumpkin (</a:t>
          </a:r>
          <a:r>
            <a:rPr lang="en-IN" sz="1600" kern="1200" dirty="0" err="1" smtClean="0"/>
            <a:t>kaddu</a:t>
          </a:r>
          <a:r>
            <a:rPr lang="en-IN" sz="1600" kern="1200" dirty="0" smtClean="0"/>
            <a:t>) etc can be consumed</a:t>
          </a:r>
          <a:endParaRPr lang="en-US" sz="1600" kern="1200" dirty="0"/>
        </a:p>
      </dsp:txBody>
      <dsp:txXfrm rot="-5400000">
        <a:off x="2501293" y="2645990"/>
        <a:ext cx="6464882" cy="1020192"/>
      </dsp:txXfrm>
    </dsp:sp>
    <dsp:sp modelId="{1CAFD841-D32E-4B21-BB53-A52E5BA75F8C}">
      <dsp:nvSpPr>
        <dsp:cNvPr id="0" name=""/>
        <dsp:cNvSpPr/>
      </dsp:nvSpPr>
      <dsp:spPr>
        <a:xfrm>
          <a:off x="0" y="3639815"/>
          <a:ext cx="2459897" cy="911191"/>
        </a:xfrm>
        <a:prstGeom prst="roundRect">
          <a:avLst/>
        </a:prstGeom>
        <a:gradFill rotWithShape="0">
          <a:gsLst>
            <a:gs pos="0">
              <a:schemeClr val="accent4">
                <a:hueOff val="-3571816"/>
                <a:satOff val="21519"/>
                <a:lumOff val="1725"/>
                <a:alphaOff val="0"/>
                <a:tint val="50000"/>
                <a:satMod val="300000"/>
              </a:schemeClr>
            </a:gs>
            <a:gs pos="35000">
              <a:schemeClr val="accent4">
                <a:hueOff val="-3571816"/>
                <a:satOff val="21519"/>
                <a:lumOff val="1725"/>
                <a:alphaOff val="0"/>
                <a:tint val="37000"/>
                <a:satMod val="300000"/>
              </a:schemeClr>
            </a:gs>
            <a:gs pos="100000">
              <a:schemeClr val="accent4">
                <a:hueOff val="-3571816"/>
                <a:satOff val="21519"/>
                <a:lumOff val="1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IN" sz="1800" b="1" kern="1200" dirty="0" smtClean="0"/>
            <a:t>Convergence </a:t>
          </a:r>
        </a:p>
        <a:p>
          <a:pPr lvl="0" algn="ctr" defTabSz="800100">
            <a:lnSpc>
              <a:spcPct val="90000"/>
            </a:lnSpc>
            <a:spcBef>
              <a:spcPct val="0"/>
            </a:spcBef>
            <a:spcAft>
              <a:spcPct val="35000"/>
            </a:spcAft>
          </a:pPr>
          <a:r>
            <a:rPr lang="en-IN" sz="1800" b="1" kern="1200" dirty="0" smtClean="0"/>
            <a:t>with line departments</a:t>
          </a:r>
          <a:endParaRPr lang="en-US" sz="1800" b="1" kern="1200" dirty="0"/>
        </a:p>
      </dsp:txBody>
      <dsp:txXfrm>
        <a:off x="44481" y="3684296"/>
        <a:ext cx="2370935" cy="822229"/>
      </dsp:txXfrm>
    </dsp:sp>
    <dsp:sp modelId="{EA752DB1-D6A1-4D83-8114-1223FE357855}">
      <dsp:nvSpPr>
        <dsp:cNvPr id="0" name=""/>
        <dsp:cNvSpPr/>
      </dsp:nvSpPr>
      <dsp:spPr>
        <a:xfrm rot="5400000">
          <a:off x="5435327" y="820359"/>
          <a:ext cx="672597" cy="6499480"/>
        </a:xfrm>
        <a:prstGeom prst="round2SameRect">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N" sz="1600" kern="1200" dirty="0" err="1" smtClean="0"/>
            <a:t>Krishi</a:t>
          </a:r>
          <a:r>
            <a:rPr lang="en-IN" sz="1600" kern="1200" dirty="0" smtClean="0"/>
            <a:t>  </a:t>
          </a:r>
          <a:r>
            <a:rPr lang="en-IN" sz="1600" kern="1200" dirty="0" err="1" smtClean="0"/>
            <a:t>Vigyan</a:t>
          </a:r>
          <a:r>
            <a:rPr lang="en-IN" sz="1600" kern="1200" dirty="0" smtClean="0"/>
            <a:t> </a:t>
          </a:r>
          <a:r>
            <a:rPr lang="en-IN" sz="1600" kern="1200" dirty="0" err="1" smtClean="0"/>
            <a:t>Kendras</a:t>
          </a:r>
          <a:r>
            <a:rPr lang="en-IN" sz="1600" kern="1200" dirty="0" smtClean="0"/>
            <a:t>, Department of Agriculture/Horticulture, Food &amp; Nutrition Board, State Agriculture Universities etc.</a:t>
          </a:r>
          <a:endParaRPr lang="en-US" sz="1600" kern="1200" dirty="0"/>
        </a:p>
      </dsp:txBody>
      <dsp:txXfrm rot="-5400000">
        <a:off x="2521886" y="3766634"/>
        <a:ext cx="6466647" cy="606931"/>
      </dsp:txXfrm>
    </dsp:sp>
    <dsp:sp modelId="{28F709A0-81CF-49E5-AC89-9D7CDAD1FA2F}">
      <dsp:nvSpPr>
        <dsp:cNvPr id="0" name=""/>
        <dsp:cNvSpPr/>
      </dsp:nvSpPr>
      <dsp:spPr>
        <a:xfrm>
          <a:off x="0" y="4704559"/>
          <a:ext cx="2476444" cy="933322"/>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Funds for School Nutrition Garden</a:t>
          </a:r>
          <a:endParaRPr lang="en-US" sz="1800" b="1" kern="1200" dirty="0"/>
        </a:p>
      </dsp:txBody>
      <dsp:txXfrm>
        <a:off x="45561" y="4750120"/>
        <a:ext cx="2385322" cy="842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E1ECD-3A86-4042-932B-27C0349CD91B}">
      <dsp:nvSpPr>
        <dsp:cNvPr id="0" name=""/>
        <dsp:cNvSpPr/>
      </dsp:nvSpPr>
      <dsp:spPr>
        <a:xfrm rot="5400000">
          <a:off x="5454900" y="-2947868"/>
          <a:ext cx="610096" cy="6505833"/>
        </a:xfrm>
        <a:prstGeom prst="round2SameRect">
          <a:avLst/>
        </a:prstGeom>
        <a:solidFill>
          <a:schemeClr val="accent6">
            <a:alpha val="90000"/>
            <a:tint val="55000"/>
            <a:hueOff val="0"/>
            <a:satOff val="0"/>
            <a:lumOff val="0"/>
            <a:alphaOff val="0"/>
          </a:schemeClr>
        </a:solidFill>
        <a:ln w="9525" cap="flat" cmpd="sng" algn="ctr">
          <a:solidFill>
            <a:schemeClr val="accent6">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a:t>All the Cook cum helpers, interested community members.</a:t>
          </a:r>
        </a:p>
      </dsp:txBody>
      <dsp:txXfrm rot="-5400000">
        <a:off x="2507032" y="29782"/>
        <a:ext cx="6476051" cy="550532"/>
      </dsp:txXfrm>
    </dsp:sp>
    <dsp:sp modelId="{D95089AA-EACC-4A6D-8332-0E68B108F8DC}">
      <dsp:nvSpPr>
        <dsp:cNvPr id="0" name=""/>
        <dsp:cNvSpPr/>
      </dsp:nvSpPr>
      <dsp:spPr>
        <a:xfrm>
          <a:off x="0" y="25047"/>
          <a:ext cx="2478865" cy="648711"/>
        </a:xfrm>
        <a:prstGeom prst="roundRect">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t>Who can participate</a:t>
          </a:r>
        </a:p>
      </dsp:txBody>
      <dsp:txXfrm>
        <a:off x="31667" y="56714"/>
        <a:ext cx="2415531" cy="585377"/>
      </dsp:txXfrm>
    </dsp:sp>
    <dsp:sp modelId="{AAC8AD6C-5EFA-453F-AD8D-42F85762E8D5}">
      <dsp:nvSpPr>
        <dsp:cNvPr id="0" name=""/>
        <dsp:cNvSpPr/>
      </dsp:nvSpPr>
      <dsp:spPr>
        <a:xfrm rot="5400000">
          <a:off x="5242306" y="-2009740"/>
          <a:ext cx="1058639" cy="6499480"/>
        </a:xfrm>
        <a:prstGeom prst="round2SameRect">
          <a:avLst/>
        </a:prstGeom>
        <a:solidFill>
          <a:schemeClr val="accent6">
            <a:alpha val="90000"/>
            <a:tint val="55000"/>
            <a:hueOff val="0"/>
            <a:satOff val="0"/>
            <a:lumOff val="0"/>
            <a:alphaOff val="0"/>
          </a:schemeClr>
        </a:solidFill>
        <a:ln w="9525" cap="flat" cmpd="sng" algn="ctr">
          <a:solidFill>
            <a:schemeClr val="accent6">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100000"/>
            </a:lnSpc>
            <a:spcBef>
              <a:spcPct val="0"/>
            </a:spcBef>
            <a:spcAft>
              <a:spcPct val="15000"/>
            </a:spcAft>
            <a:buChar char="••"/>
          </a:pPr>
          <a:r>
            <a:rPr lang="en-US" sz="1600" kern="1200" dirty="0"/>
            <a:t>Cooking of pulses/cooking of vegetables/different types of chapattis,</a:t>
          </a:r>
        </a:p>
        <a:p>
          <a:pPr marL="171450" lvl="1" indent="-171450" algn="just" defTabSz="711200">
            <a:lnSpc>
              <a:spcPct val="100000"/>
            </a:lnSpc>
            <a:spcBef>
              <a:spcPct val="0"/>
            </a:spcBef>
            <a:spcAft>
              <a:spcPct val="15000"/>
            </a:spcAft>
            <a:buChar char="••"/>
          </a:pPr>
          <a:r>
            <a:rPr lang="en-US" sz="1600" kern="1200" dirty="0"/>
            <a:t>Methods of  cooking/methods of washing vegetables,</a:t>
          </a:r>
        </a:p>
        <a:p>
          <a:pPr marL="171450" lvl="1" indent="-171450" algn="just" defTabSz="711200">
            <a:lnSpc>
              <a:spcPct val="100000"/>
            </a:lnSpc>
            <a:spcBef>
              <a:spcPct val="0"/>
            </a:spcBef>
            <a:spcAft>
              <a:spcPct val="15000"/>
            </a:spcAft>
            <a:buChar char="••"/>
          </a:pPr>
          <a:r>
            <a:rPr lang="en-US" sz="1600" kern="1200" dirty="0"/>
            <a:t>Food safety issues, hand washing etc.</a:t>
          </a:r>
        </a:p>
      </dsp:txBody>
      <dsp:txXfrm rot="-5400000">
        <a:off x="2521886" y="762358"/>
        <a:ext cx="6447802" cy="955283"/>
      </dsp:txXfrm>
    </dsp:sp>
    <dsp:sp modelId="{E4C69CEA-D2B4-4245-81CC-6244868797AD}">
      <dsp:nvSpPr>
        <dsp:cNvPr id="0" name=""/>
        <dsp:cNvSpPr/>
      </dsp:nvSpPr>
      <dsp:spPr>
        <a:xfrm>
          <a:off x="12435" y="789414"/>
          <a:ext cx="2476444" cy="999395"/>
        </a:xfrm>
        <a:prstGeom prst="roundRect">
          <a:avLst/>
        </a:prstGeom>
        <a:gradFill rotWithShape="0">
          <a:gsLst>
            <a:gs pos="0">
              <a:schemeClr val="accent6">
                <a:shade val="50000"/>
                <a:hueOff val="-153898"/>
                <a:satOff val="10260"/>
                <a:lumOff val="13395"/>
                <a:alphaOff val="0"/>
                <a:shade val="51000"/>
                <a:satMod val="130000"/>
              </a:schemeClr>
            </a:gs>
            <a:gs pos="80000">
              <a:schemeClr val="accent6">
                <a:shade val="50000"/>
                <a:hueOff val="-153898"/>
                <a:satOff val="10260"/>
                <a:lumOff val="13395"/>
                <a:alphaOff val="0"/>
                <a:shade val="93000"/>
                <a:satMod val="130000"/>
              </a:schemeClr>
            </a:gs>
            <a:gs pos="100000">
              <a:schemeClr val="accent6">
                <a:shade val="50000"/>
                <a:hueOff val="-153898"/>
                <a:satOff val="10260"/>
                <a:lumOff val="13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t>Identification of the activities to be carried out</a:t>
          </a:r>
        </a:p>
      </dsp:txBody>
      <dsp:txXfrm>
        <a:off x="61221" y="838200"/>
        <a:ext cx="2378872" cy="901823"/>
      </dsp:txXfrm>
    </dsp:sp>
    <dsp:sp modelId="{473C8F4B-602D-44C7-A5EF-0EB298883D66}">
      <dsp:nvSpPr>
        <dsp:cNvPr id="0" name=""/>
        <dsp:cNvSpPr/>
      </dsp:nvSpPr>
      <dsp:spPr>
        <a:xfrm rot="5400000">
          <a:off x="5278423" y="-949163"/>
          <a:ext cx="933220" cy="6552665"/>
        </a:xfrm>
        <a:prstGeom prst="round2SameRect">
          <a:avLst/>
        </a:prstGeom>
        <a:solidFill>
          <a:schemeClr val="accent6">
            <a:alpha val="90000"/>
            <a:tint val="55000"/>
            <a:hueOff val="0"/>
            <a:satOff val="0"/>
            <a:lumOff val="0"/>
            <a:alphaOff val="0"/>
          </a:schemeClr>
        </a:solidFill>
        <a:ln w="9525" cap="flat" cmpd="sng" algn="ctr">
          <a:solidFill>
            <a:schemeClr val="accent6">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IN" sz="1600" kern="1200" dirty="0"/>
            <a:t>Children (2 children each from primary and upper primary classes) and nutritionists (Home Science College/UNICEF) of that block/district may be selected. </a:t>
          </a:r>
          <a:endParaRPr lang="en-US" sz="1600" kern="1200" dirty="0"/>
        </a:p>
      </dsp:txBody>
      <dsp:txXfrm rot="-5400000">
        <a:off x="2468701" y="1906115"/>
        <a:ext cx="6507109" cy="842108"/>
      </dsp:txXfrm>
    </dsp:sp>
    <dsp:sp modelId="{02A5CEB2-C911-45CA-B46C-B7A80E9CDE78}">
      <dsp:nvSpPr>
        <dsp:cNvPr id="0" name=""/>
        <dsp:cNvSpPr/>
      </dsp:nvSpPr>
      <dsp:spPr>
        <a:xfrm>
          <a:off x="12391" y="1804347"/>
          <a:ext cx="2466567" cy="1004929"/>
        </a:xfrm>
        <a:prstGeom prst="roundRect">
          <a:avLst/>
        </a:prstGeom>
        <a:gradFill rotWithShape="0">
          <a:gsLst>
            <a:gs pos="0">
              <a:schemeClr val="accent6">
                <a:shade val="50000"/>
                <a:hueOff val="-307797"/>
                <a:satOff val="20520"/>
                <a:lumOff val="26790"/>
                <a:alphaOff val="0"/>
                <a:shade val="51000"/>
                <a:satMod val="130000"/>
              </a:schemeClr>
            </a:gs>
            <a:gs pos="80000">
              <a:schemeClr val="accent6">
                <a:shade val="50000"/>
                <a:hueOff val="-307797"/>
                <a:satOff val="20520"/>
                <a:lumOff val="26790"/>
                <a:alphaOff val="0"/>
                <a:shade val="93000"/>
                <a:satMod val="130000"/>
              </a:schemeClr>
            </a:gs>
            <a:gs pos="100000">
              <a:schemeClr val="accent6">
                <a:shade val="50000"/>
                <a:hueOff val="-307797"/>
                <a:satOff val="20520"/>
                <a:lumOff val="267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t>Who will be the Judges</a:t>
          </a:r>
        </a:p>
      </dsp:txBody>
      <dsp:txXfrm>
        <a:off x="61448" y="1853404"/>
        <a:ext cx="2368453" cy="906815"/>
      </dsp:txXfrm>
    </dsp:sp>
    <dsp:sp modelId="{7F431969-69E9-43B6-9568-B99B3B900103}">
      <dsp:nvSpPr>
        <dsp:cNvPr id="0" name=""/>
        <dsp:cNvSpPr/>
      </dsp:nvSpPr>
      <dsp:spPr>
        <a:xfrm>
          <a:off x="44621" y="2860863"/>
          <a:ext cx="2347377" cy="1146515"/>
        </a:xfrm>
        <a:prstGeom prst="roundRect">
          <a:avLst/>
        </a:prstGeom>
        <a:gradFill rotWithShape="0">
          <a:gsLst>
            <a:gs pos="0">
              <a:schemeClr val="accent6">
                <a:shade val="50000"/>
                <a:hueOff val="-461695"/>
                <a:satOff val="30780"/>
                <a:lumOff val="40185"/>
                <a:alphaOff val="0"/>
                <a:shade val="51000"/>
                <a:satMod val="130000"/>
              </a:schemeClr>
            </a:gs>
            <a:gs pos="80000">
              <a:schemeClr val="accent6">
                <a:shade val="50000"/>
                <a:hueOff val="-461695"/>
                <a:satOff val="30780"/>
                <a:lumOff val="40185"/>
                <a:alphaOff val="0"/>
                <a:shade val="93000"/>
                <a:satMod val="130000"/>
              </a:schemeClr>
            </a:gs>
            <a:gs pos="100000">
              <a:schemeClr val="accent6">
                <a:shade val="50000"/>
                <a:hueOff val="-461695"/>
                <a:satOff val="30780"/>
                <a:lumOff val="401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a:t>Recognition of cook cum helpers</a:t>
          </a:r>
        </a:p>
      </dsp:txBody>
      <dsp:txXfrm>
        <a:off x="100589" y="2916831"/>
        <a:ext cx="2235441" cy="1034579"/>
      </dsp:txXfrm>
    </dsp:sp>
    <dsp:sp modelId="{EAD9F6A1-B048-417B-ADD5-10E34845BDC3}">
      <dsp:nvSpPr>
        <dsp:cNvPr id="0" name=""/>
        <dsp:cNvSpPr/>
      </dsp:nvSpPr>
      <dsp:spPr>
        <a:xfrm rot="5400000">
          <a:off x="5176328" y="118058"/>
          <a:ext cx="1116209" cy="6573865"/>
        </a:xfrm>
        <a:prstGeom prst="round2SameRect">
          <a:avLst/>
        </a:prstGeom>
        <a:solidFill>
          <a:schemeClr val="accent6">
            <a:alpha val="90000"/>
            <a:tint val="55000"/>
            <a:hueOff val="0"/>
            <a:satOff val="0"/>
            <a:lumOff val="0"/>
            <a:alphaOff val="0"/>
          </a:schemeClr>
        </a:solidFill>
        <a:ln w="9525" cap="flat" cmpd="sng" algn="ctr">
          <a:solidFill>
            <a:schemeClr val="accent6">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The winning Cook-cum helpers/community members may be awarded suitably. </a:t>
          </a:r>
        </a:p>
      </dsp:txBody>
      <dsp:txXfrm rot="-5400000">
        <a:off x="2447501" y="2901375"/>
        <a:ext cx="6519376" cy="1007231"/>
      </dsp:txXfrm>
    </dsp:sp>
    <dsp:sp modelId="{1CAFD841-D32E-4B21-BB53-A52E5BA75F8C}">
      <dsp:nvSpPr>
        <dsp:cNvPr id="0" name=""/>
        <dsp:cNvSpPr/>
      </dsp:nvSpPr>
      <dsp:spPr>
        <a:xfrm>
          <a:off x="40" y="4080790"/>
          <a:ext cx="2445470" cy="1063272"/>
        </a:xfrm>
        <a:prstGeom prst="roundRect">
          <a:avLst/>
        </a:prstGeom>
        <a:gradFill rotWithShape="0">
          <a:gsLst>
            <a:gs pos="0">
              <a:schemeClr val="accent6">
                <a:shade val="50000"/>
                <a:hueOff val="-307797"/>
                <a:satOff val="20520"/>
                <a:lumOff val="26790"/>
                <a:alphaOff val="0"/>
                <a:shade val="51000"/>
                <a:satMod val="130000"/>
              </a:schemeClr>
            </a:gs>
            <a:gs pos="80000">
              <a:schemeClr val="accent6">
                <a:shade val="50000"/>
                <a:hueOff val="-307797"/>
                <a:satOff val="20520"/>
                <a:lumOff val="26790"/>
                <a:alphaOff val="0"/>
                <a:shade val="93000"/>
                <a:satMod val="130000"/>
              </a:schemeClr>
            </a:gs>
            <a:gs pos="100000">
              <a:schemeClr val="accent6">
                <a:shade val="50000"/>
                <a:hueOff val="-307797"/>
                <a:satOff val="20520"/>
                <a:lumOff val="267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t>Recognition of Cook cum helpers</a:t>
          </a:r>
        </a:p>
      </dsp:txBody>
      <dsp:txXfrm>
        <a:off x="51945" y="4132695"/>
        <a:ext cx="2341660" cy="959462"/>
      </dsp:txXfrm>
    </dsp:sp>
    <dsp:sp modelId="{EA752DB1-D6A1-4D83-8114-1223FE357855}">
      <dsp:nvSpPr>
        <dsp:cNvPr id="0" name=""/>
        <dsp:cNvSpPr/>
      </dsp:nvSpPr>
      <dsp:spPr>
        <a:xfrm rot="5400000">
          <a:off x="5220929" y="1422358"/>
          <a:ext cx="1101391" cy="6499480"/>
        </a:xfrm>
        <a:prstGeom prst="round2SameRect">
          <a:avLst/>
        </a:prstGeom>
        <a:solidFill>
          <a:schemeClr val="accent6">
            <a:alpha val="90000"/>
            <a:tint val="55000"/>
            <a:hueOff val="0"/>
            <a:satOff val="0"/>
            <a:lumOff val="0"/>
            <a:alphaOff val="0"/>
          </a:schemeClr>
        </a:solidFill>
        <a:ln w="9525" cap="flat" cmpd="sng" algn="ctr">
          <a:solidFill>
            <a:schemeClr val="accent6">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800100">
            <a:lnSpc>
              <a:spcPct val="90000"/>
            </a:lnSpc>
            <a:spcBef>
              <a:spcPct val="0"/>
            </a:spcBef>
            <a:spcAft>
              <a:spcPct val="15000"/>
            </a:spcAft>
            <a:buChar char="••"/>
          </a:pPr>
          <a:r>
            <a:rPr lang="en-US" sz="1800" kern="1200" dirty="0"/>
            <a:t>The winning Cook-cum helpers/community members may be awarded suitably. </a:t>
          </a:r>
        </a:p>
      </dsp:txBody>
      <dsp:txXfrm rot="-5400000">
        <a:off x="2521885" y="4175168"/>
        <a:ext cx="6445715" cy="993861"/>
      </dsp:txXfrm>
    </dsp:sp>
    <dsp:sp modelId="{28F709A0-81CF-49E5-AC89-9D7CDAD1FA2F}">
      <dsp:nvSpPr>
        <dsp:cNvPr id="0" name=""/>
        <dsp:cNvSpPr/>
      </dsp:nvSpPr>
      <dsp:spPr>
        <a:xfrm>
          <a:off x="29797" y="5254159"/>
          <a:ext cx="2476444" cy="765643"/>
        </a:xfrm>
        <a:prstGeom prst="roundRect">
          <a:avLst/>
        </a:prstGeom>
        <a:gradFill rotWithShape="0">
          <a:gsLst>
            <a:gs pos="0">
              <a:schemeClr val="accent6">
                <a:shade val="50000"/>
                <a:hueOff val="-153898"/>
                <a:satOff val="10260"/>
                <a:lumOff val="13395"/>
                <a:alphaOff val="0"/>
                <a:shade val="51000"/>
                <a:satMod val="130000"/>
              </a:schemeClr>
            </a:gs>
            <a:gs pos="80000">
              <a:schemeClr val="accent6">
                <a:shade val="50000"/>
                <a:hueOff val="-153898"/>
                <a:satOff val="10260"/>
                <a:lumOff val="13395"/>
                <a:alphaOff val="0"/>
                <a:shade val="93000"/>
                <a:satMod val="130000"/>
              </a:schemeClr>
            </a:gs>
            <a:gs pos="100000">
              <a:schemeClr val="accent6">
                <a:shade val="50000"/>
                <a:hueOff val="-153898"/>
                <a:satOff val="10260"/>
                <a:lumOff val="13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t>Funds for  Cooking competition</a:t>
          </a:r>
        </a:p>
      </dsp:txBody>
      <dsp:txXfrm>
        <a:off x="67173" y="5291535"/>
        <a:ext cx="2401692" cy="69089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1"/>
            <a:ext cx="2945659" cy="493713"/>
          </a:xfrm>
          <a:prstGeom prst="rect">
            <a:avLst/>
          </a:prstGeom>
        </p:spPr>
        <p:txBody>
          <a:bodyPr vert="horz" lIns="91440" tIns="45720" rIns="91440" bIns="45720" rtlCol="0"/>
          <a:lstStyle>
            <a:lvl1pPr algn="r">
              <a:defRPr sz="1200"/>
            </a:lvl1pPr>
          </a:lstStyle>
          <a:p>
            <a:fld id="{0F477260-0233-493B-A4BB-4030CAB2145D}" type="datetimeFigureOut">
              <a:rPr lang="en-US" smtClean="0"/>
              <a:pPr/>
              <a:t>7/8/2019</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70"/>
            <a:ext cx="5438140" cy="44434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5"/>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378825"/>
            <a:ext cx="2945659" cy="493713"/>
          </a:xfrm>
          <a:prstGeom prst="rect">
            <a:avLst/>
          </a:prstGeom>
        </p:spPr>
        <p:txBody>
          <a:bodyPr vert="horz" lIns="91440" tIns="45720" rIns="91440" bIns="45720" rtlCol="0" anchor="b"/>
          <a:lstStyle>
            <a:lvl1pPr algn="r">
              <a:defRPr sz="1200"/>
            </a:lvl1pPr>
          </a:lstStyle>
          <a:p>
            <a:fld id="{C6063E6C-F22E-40F5-82DC-C432D647C420}" type="slidenum">
              <a:rPr lang="en-US" smtClean="0"/>
              <a:pPr/>
              <a:t>‹#›</a:t>
            </a:fld>
            <a:endParaRPr lang="en-US"/>
          </a:p>
        </p:txBody>
      </p:sp>
    </p:spTree>
    <p:extLst>
      <p:ext uri="{BB962C8B-B14F-4D97-AF65-F5344CB8AC3E}">
        <p14:creationId xmlns:p14="http://schemas.microsoft.com/office/powerpoint/2010/main" xmlns="" val="278164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a:p>
        </p:txBody>
      </p:sp>
      <p:sp>
        <p:nvSpPr>
          <p:cNvPr id="10244" name="Slide Number Placeholder 3"/>
          <p:cNvSpPr>
            <a:spLocks noGrp="1" noChangeArrowheads="1"/>
          </p:cNvSpPr>
          <p:nvPr>
            <p:ph type="sldNum" sz="quarter" idx="5"/>
          </p:nvPr>
        </p:nvSpPr>
        <p:spPr bwMode="auto">
          <a:noFill/>
          <a:ln>
            <a:miter lim="800000"/>
            <a:headEnd/>
            <a:tailEnd/>
          </a:ln>
        </p:spPr>
        <p:txBody>
          <a:bodyPr/>
          <a:lstStyle/>
          <a:p>
            <a:fld id="{2A4BC9A5-5239-466A-B26D-5C95FCE6C341}" type="slidenum">
              <a:rPr lang="en-US" altLang="en-US" smtClean="0"/>
              <a:pPr/>
              <a:t>9</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584037-27C2-4ADA-A9F9-9EE0CBC8F066}" type="slidenum">
              <a:rPr lang="en-US" altLang="en-US">
                <a:solidFill>
                  <a:srgbClr val="000000"/>
                </a:solidFill>
              </a:rPr>
              <a:pPr eaLnBrk="1" hangingPunct="1"/>
              <a:t>26</a:t>
            </a:fld>
            <a:endParaRPr lang="en-US" altLang="en-US">
              <a:solidFill>
                <a:srgbClr val="000000"/>
              </a:solidFill>
            </a:endParaRPr>
          </a:p>
        </p:txBody>
      </p:sp>
    </p:spTree>
    <p:extLst>
      <p:ext uri="{BB962C8B-B14F-4D97-AF65-F5344CB8AC3E}">
        <p14:creationId xmlns:p14="http://schemas.microsoft.com/office/powerpoint/2010/main" xmlns="" val="119587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a:p>
        </p:txBody>
      </p:sp>
      <p:sp>
        <p:nvSpPr>
          <p:cNvPr id="11268" name="Slide Number Placeholder 3"/>
          <p:cNvSpPr>
            <a:spLocks noGrp="1" noChangeArrowheads="1"/>
          </p:cNvSpPr>
          <p:nvPr>
            <p:ph type="sldNum" sz="quarter" idx="5"/>
          </p:nvPr>
        </p:nvSpPr>
        <p:spPr bwMode="auto">
          <a:noFill/>
          <a:ln>
            <a:miter lim="800000"/>
            <a:headEnd/>
            <a:tailEnd/>
          </a:ln>
        </p:spPr>
        <p:txBody>
          <a:bodyPr/>
          <a:lstStyle/>
          <a:p>
            <a:fld id="{C1BE1E11-9F09-4749-A712-5CB9FA4156E9}" type="slidenum">
              <a:rPr lang="en-US" altLang="en-US" smtClean="0"/>
              <a:pPr/>
              <a:t>10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a:p>
        </p:txBody>
      </p:sp>
      <p:sp>
        <p:nvSpPr>
          <p:cNvPr id="11268" name="Slide Number Placeholder 3"/>
          <p:cNvSpPr>
            <a:spLocks noGrp="1" noChangeArrowheads="1"/>
          </p:cNvSpPr>
          <p:nvPr>
            <p:ph type="sldNum" sz="quarter" idx="5"/>
          </p:nvPr>
        </p:nvSpPr>
        <p:spPr bwMode="auto">
          <a:noFill/>
          <a:ln>
            <a:miter lim="800000"/>
            <a:headEnd/>
            <a:tailEnd/>
          </a:ln>
        </p:spPr>
        <p:txBody>
          <a:bodyPr/>
          <a:lstStyle/>
          <a:p>
            <a:fld id="{C1BE1E11-9F09-4749-A712-5CB9FA4156E9}" type="slidenum">
              <a:rPr lang="en-US" altLang="en-US" smtClean="0"/>
              <a:pPr/>
              <a:t>11</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4D36A334-AA23-4837-8E8C-48788A7D00DD}" type="slidenum">
              <a:rPr lang="en-US" altLang="en-US" smtClean="0"/>
              <a:pPr/>
              <a:t>12</a:t>
            </a:fld>
            <a:endParaRPr lang="en-US" altLang="en-US" smtClean="0"/>
          </a:p>
        </p:txBody>
      </p:sp>
    </p:spTree>
    <p:extLst>
      <p:ext uri="{BB962C8B-B14F-4D97-AF65-F5344CB8AC3E}">
        <p14:creationId xmlns:p14="http://schemas.microsoft.com/office/powerpoint/2010/main" xmlns="" val="156590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a:p>
        </p:txBody>
      </p:sp>
      <p:sp>
        <p:nvSpPr>
          <p:cNvPr id="54276"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6A334-AA23-4837-8E8C-48788A7D00DD}"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37" eaLnBrk="0" hangingPunct="0">
              <a:defRPr>
                <a:solidFill>
                  <a:schemeClr val="tx1"/>
                </a:solidFill>
                <a:latin typeface="Arial Narrow" pitchFamily="34" charset="0"/>
                <a:cs typeface="Arial" pitchFamily="34" charset="0"/>
              </a:defRPr>
            </a:lvl1pPr>
            <a:lvl2pPr marL="729057" indent="-280406" defTabSz="914437" eaLnBrk="0" hangingPunct="0">
              <a:defRPr>
                <a:solidFill>
                  <a:schemeClr val="tx1"/>
                </a:solidFill>
                <a:latin typeface="Arial Narrow" pitchFamily="34" charset="0"/>
                <a:cs typeface="Arial" pitchFamily="34" charset="0"/>
              </a:defRPr>
            </a:lvl2pPr>
            <a:lvl3pPr marL="1121626" indent="-224325" defTabSz="914437" eaLnBrk="0" hangingPunct="0">
              <a:defRPr>
                <a:solidFill>
                  <a:schemeClr val="tx1"/>
                </a:solidFill>
                <a:latin typeface="Arial Narrow" pitchFamily="34" charset="0"/>
                <a:cs typeface="Arial" pitchFamily="34" charset="0"/>
              </a:defRPr>
            </a:lvl3pPr>
            <a:lvl4pPr marL="1570276" indent="-224325" defTabSz="914437" eaLnBrk="0" hangingPunct="0">
              <a:defRPr>
                <a:solidFill>
                  <a:schemeClr val="tx1"/>
                </a:solidFill>
                <a:latin typeface="Arial Narrow" pitchFamily="34" charset="0"/>
                <a:cs typeface="Arial" pitchFamily="34" charset="0"/>
              </a:defRPr>
            </a:lvl4pPr>
            <a:lvl5pPr marL="2018927" indent="-224325" defTabSz="914437" eaLnBrk="0" hangingPunct="0">
              <a:defRPr>
                <a:solidFill>
                  <a:schemeClr val="tx1"/>
                </a:solidFill>
                <a:latin typeface="Arial Narrow" pitchFamily="34" charset="0"/>
                <a:cs typeface="Arial" pitchFamily="34" charset="0"/>
              </a:defRPr>
            </a:lvl5pPr>
            <a:lvl6pPr marL="2467577" indent="-224325" defTabSz="914437" eaLnBrk="0" fontAlgn="base" hangingPunct="0">
              <a:spcBef>
                <a:spcPct val="0"/>
              </a:spcBef>
              <a:spcAft>
                <a:spcPct val="0"/>
              </a:spcAft>
              <a:defRPr>
                <a:solidFill>
                  <a:schemeClr val="tx1"/>
                </a:solidFill>
                <a:latin typeface="Arial Narrow" pitchFamily="34" charset="0"/>
                <a:cs typeface="Arial" pitchFamily="34" charset="0"/>
              </a:defRPr>
            </a:lvl6pPr>
            <a:lvl7pPr marL="2916227" indent="-224325" defTabSz="914437" eaLnBrk="0" fontAlgn="base" hangingPunct="0">
              <a:spcBef>
                <a:spcPct val="0"/>
              </a:spcBef>
              <a:spcAft>
                <a:spcPct val="0"/>
              </a:spcAft>
              <a:defRPr>
                <a:solidFill>
                  <a:schemeClr val="tx1"/>
                </a:solidFill>
                <a:latin typeface="Arial Narrow" pitchFamily="34" charset="0"/>
                <a:cs typeface="Arial" pitchFamily="34" charset="0"/>
              </a:defRPr>
            </a:lvl7pPr>
            <a:lvl8pPr marL="3364878" indent="-224325" defTabSz="914437" eaLnBrk="0" fontAlgn="base" hangingPunct="0">
              <a:spcBef>
                <a:spcPct val="0"/>
              </a:spcBef>
              <a:spcAft>
                <a:spcPct val="0"/>
              </a:spcAft>
              <a:defRPr>
                <a:solidFill>
                  <a:schemeClr val="tx1"/>
                </a:solidFill>
                <a:latin typeface="Arial Narrow" pitchFamily="34" charset="0"/>
                <a:cs typeface="Arial" pitchFamily="34" charset="0"/>
              </a:defRPr>
            </a:lvl8pPr>
            <a:lvl9pPr marL="3813528" indent="-224325" defTabSz="914437" eaLnBrk="0" fontAlgn="base" hangingPunct="0">
              <a:spcBef>
                <a:spcPct val="0"/>
              </a:spcBef>
              <a:spcAft>
                <a:spcPct val="0"/>
              </a:spcAft>
              <a:defRPr>
                <a:solidFill>
                  <a:schemeClr val="tx1"/>
                </a:solidFill>
                <a:latin typeface="Arial Narrow" pitchFamily="34" charset="0"/>
                <a:cs typeface="Arial" pitchFamily="34" charset="0"/>
              </a:defRPr>
            </a:lvl9pPr>
          </a:lstStyle>
          <a:p>
            <a:pPr eaLnBrk="1" hangingPunct="1"/>
            <a:fld id="{4292438A-AC3B-4AD1-B137-83DE0820E692}" type="slidenum">
              <a:rPr lang="en-US">
                <a:solidFill>
                  <a:srgbClr val="000000"/>
                </a:solidFill>
                <a:latin typeface="Arial" pitchFamily="34" charset="0"/>
              </a:rPr>
              <a:pPr eaLnBrk="1" hangingPunct="1"/>
              <a:t>20</a:t>
            </a:fld>
            <a:endParaRPr lang="en-US">
              <a:solidFill>
                <a:srgbClr val="000000"/>
              </a:solidFill>
              <a:latin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xmlns="" val="414886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dirty="0"/>
          </a:p>
        </p:txBody>
      </p:sp>
      <p:sp>
        <p:nvSpPr>
          <p:cNvPr id="4" name="Slide Number Placeholder 3"/>
          <p:cNvSpPr>
            <a:spLocks noGrp="1"/>
          </p:cNvSpPr>
          <p:nvPr>
            <p:ph type="sldNum" sz="quarter" idx="5"/>
          </p:nvPr>
        </p:nvSpPr>
        <p:spPr/>
        <p:txBody>
          <a:bodyPr/>
          <a:lstStyle/>
          <a:p>
            <a:pPr>
              <a:defRPr/>
            </a:pPr>
            <a:fld id="{B75634B5-DB9E-4E5A-B2E6-D5780B2431BE}" type="slidenum">
              <a:rPr lang="en-US" smtClean="0"/>
              <a:pPr>
                <a:defRPr/>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584037-27C2-4ADA-A9F9-9EE0CBC8F066}" type="slidenum">
              <a:rPr lang="en-US" altLang="en-US">
                <a:solidFill>
                  <a:srgbClr val="000000"/>
                </a:solidFill>
              </a:rPr>
              <a:pPr eaLnBrk="1" hangingPunct="1"/>
              <a:t>24</a:t>
            </a:fld>
            <a:endParaRPr lang="en-US" altLang="en-US">
              <a:solidFill>
                <a:srgbClr val="000000"/>
              </a:solidFill>
            </a:endParaRPr>
          </a:p>
        </p:txBody>
      </p:sp>
    </p:spTree>
    <p:extLst>
      <p:ext uri="{BB962C8B-B14F-4D97-AF65-F5344CB8AC3E}">
        <p14:creationId xmlns:p14="http://schemas.microsoft.com/office/powerpoint/2010/main" xmlns="" val="1658142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584037-27C2-4ADA-A9F9-9EE0CBC8F066}" type="slidenum">
              <a:rPr lang="en-US" altLang="en-US">
                <a:solidFill>
                  <a:srgbClr val="000000"/>
                </a:solidFill>
              </a:rPr>
              <a:pPr eaLnBrk="1" hangingPunct="1"/>
              <a:t>25</a:t>
            </a:fld>
            <a:endParaRPr lang="en-US" altLang="en-US">
              <a:solidFill>
                <a:srgbClr val="000000"/>
              </a:solidFill>
            </a:endParaRPr>
          </a:p>
        </p:txBody>
      </p:sp>
    </p:spTree>
    <p:extLst>
      <p:ext uri="{BB962C8B-B14F-4D97-AF65-F5344CB8AC3E}">
        <p14:creationId xmlns:p14="http://schemas.microsoft.com/office/powerpoint/2010/main" xmlns="" val="1083070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C33899-28D8-4E3A-AA40-6B00B3356810}" type="datetime1">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43536-C3F0-4438-8EE8-768A33D73DB6}" type="datetime1">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34A351-96F5-4F9F-B519-23F1B5137B42}" type="datetime1">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069920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44016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73063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154978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62617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26658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238639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5916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9DBA72-0D57-432C-9742-262A047FE6D4}" type="datetime1">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185777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70897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36758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6CE51D-9295-4AF1-B0DA-98C79C32FF29}" type="datetime1">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5B2963-3F0B-48B1-86D2-2353C87E0822}" type="datetime1">
              <a:rPr lang="en-US" smtClean="0"/>
              <a:pPr/>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5D5806-BB09-4747-BA5E-30656F63C3C1}" type="datetime1">
              <a:rPr lang="en-US" smtClean="0"/>
              <a:pPr/>
              <a:t>7/8/2019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664411-2128-450E-ACF6-63CF1B660A1C}" type="datetime1">
              <a:rPr lang="en-US" smtClean="0"/>
              <a:pPr/>
              <a:t>7/8/2019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78B2C-5943-4E16-823D-509C441BF33A}" type="datetime1">
              <a:rPr lang="en-US" smtClean="0"/>
              <a:pPr/>
              <a:t>7/8/2019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17633A-F881-473F-A696-501256B0AD70}" type="datetime1">
              <a:rPr lang="en-US" smtClean="0"/>
              <a:pPr/>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57F284-3680-44FE-8D4B-4F2AD5EB5147}" type="datetime1">
              <a:rPr lang="en-US" smtClean="0"/>
              <a:pPr/>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B9E99-0335-4359-AB5C-BEAA8E8624B0}" type="datetime1">
              <a:rPr lang="en-US" smtClean="0"/>
              <a:pPr/>
              <a:t>7/8/2019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2436F-A003-49D2-BDA8-A65B203CD7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733445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11">
            <a:extLst>
              <a:ext uri="{FF2B5EF4-FFF2-40B4-BE49-F238E27FC236}">
                <a16:creationId xmlns:a16="http://schemas.microsoft.com/office/drawing/2014/main" xmlns="" id="{C043577C-3054-4D4D-BCC4-52F43905A39E}"/>
              </a:ext>
            </a:extLst>
          </p:cNvPr>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3D2CA4-7124-44EA-9B73-5F4A1D012AFB}"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7" name="Rectangle 3">
            <a:extLst>
              <a:ext uri="{FF2B5EF4-FFF2-40B4-BE49-F238E27FC236}">
                <a16:creationId xmlns:a16="http://schemas.microsoft.com/office/drawing/2014/main" xmlns="" id="{39ED8750-08D7-488C-9C49-F1262A7458FD}"/>
              </a:ext>
            </a:extLst>
          </p:cNvPr>
          <p:cNvSpPr txBox="1">
            <a:spLocks noRot="1" noChangeArrowheads="1"/>
          </p:cNvSpPr>
          <p:nvPr/>
        </p:nvSpPr>
        <p:spPr>
          <a:xfrm>
            <a:off x="152400" y="914400"/>
            <a:ext cx="8686800" cy="5181600"/>
          </a:xfrm>
          <a:prstGeom prst="rect">
            <a:avLst/>
          </a:prstGeom>
        </p:spPr>
        <p:txBody>
          <a:bodyPr>
            <a:normAutofit/>
          </a:bodyPr>
          <a:lstStyle/>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4400" b="1" i="0" u="none" strike="noStrike" kern="1200" cap="none" spc="0" normalizeH="0" baseline="0" noProof="0" dirty="0">
              <a:ln>
                <a:noFill/>
              </a:ln>
              <a:solidFill>
                <a:srgbClr val="4F81BD">
                  <a:lumMod val="50000"/>
                </a:srgbClr>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35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35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27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27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p:txBody>
      </p:sp>
      <p:pic>
        <p:nvPicPr>
          <p:cNvPr id="2053" name="Picture 5">
            <a:extLst>
              <a:ext uri="{FF2B5EF4-FFF2-40B4-BE49-F238E27FC236}">
                <a16:creationId xmlns:a16="http://schemas.microsoft.com/office/drawing/2014/main" xmlns="" id="{6CB880F1-E988-4F86-B31C-1E2B107AD34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l="27779" t="13121" r="27777" b="10283"/>
          <a:stretch>
            <a:fillRect/>
          </a:stretch>
        </p:blipFill>
        <p:spPr bwMode="auto">
          <a:xfrm>
            <a:off x="7538323" y="198334"/>
            <a:ext cx="1115616" cy="1374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9BD3CBA1-0A3D-4EE5-A1F9-F6F80106C4BC}"/>
              </a:ext>
            </a:extLst>
          </p:cNvPr>
          <p:cNvSpPr/>
          <p:nvPr/>
        </p:nvSpPr>
        <p:spPr>
          <a:xfrm>
            <a:off x="685800" y="80198"/>
            <a:ext cx="7848600" cy="95408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lumMod val="60000"/>
                    <a:lumOff val="40000"/>
                  </a:schemeClr>
                </a:solidFill>
                <a:effectLst>
                  <a:outerShdw blurRad="38100" dist="38100" dir="2700000" algn="tl">
                    <a:srgbClr val="000000">
                      <a:alpha val="43137"/>
                    </a:srgbClr>
                  </a:outerShdw>
                </a:effectLst>
                <a:uLnTx/>
                <a:uFillTx/>
                <a:latin typeface="Cambria" panose="02040503050406030204" pitchFamily="18" charset="0"/>
                <a:ea typeface="Verdana" panose="020B0604030504040204" pitchFamily="34" charset="0"/>
                <a:cs typeface="Verdana" panose="020B0604030504040204" pitchFamily="34" charset="0"/>
              </a:rPr>
              <a:t>Mid Day Meal Scheme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2">
                    <a:lumMod val="60000"/>
                    <a:lumOff val="40000"/>
                  </a:schemeClr>
                </a:solidFill>
                <a:effectLst>
                  <a:outerShdw blurRad="38100" dist="38100" dir="2700000" algn="tl">
                    <a:srgbClr val="000000">
                      <a:alpha val="43137"/>
                    </a:srgbClr>
                  </a:outerShdw>
                </a:effectLst>
                <a:uLnTx/>
                <a:uFillTx/>
                <a:latin typeface="Cambria" panose="02040503050406030204" pitchFamily="18" charset="0"/>
                <a:ea typeface="Verdana" panose="020B0604030504040204" pitchFamily="34" charset="0"/>
                <a:cs typeface="Verdana" panose="020B0604030504040204" pitchFamily="34" charset="0"/>
              </a:rPr>
              <a:t> </a:t>
            </a:r>
            <a:endParaRPr kumimoji="0" lang="en-US" sz="2400" b="1" i="0" u="none" strike="noStrike" kern="1200" cap="none" spc="0" normalizeH="0" baseline="0" noProof="0" dirty="0">
              <a:ln>
                <a:noFill/>
              </a:ln>
              <a:solidFill>
                <a:schemeClr val="tx2">
                  <a:lumMod val="60000"/>
                  <a:lumOff val="40000"/>
                </a:schemeClr>
              </a:solidFill>
              <a:effectLst/>
              <a:uLnTx/>
              <a:uFillTx/>
              <a:latin typeface="Cambria" panose="02040503050406030204" pitchFamily="18" charset="0"/>
              <a:ea typeface="Verdana" panose="020B0604030504040204" pitchFamily="34" charset="0"/>
              <a:cs typeface="Verdana" panose="020B0604030504040204" pitchFamily="34" charset="0"/>
            </a:endParaRPr>
          </a:p>
        </p:txBody>
      </p:sp>
      <p:sp>
        <p:nvSpPr>
          <p:cNvPr id="2056" name="Title 1">
            <a:extLst>
              <a:ext uri="{FF2B5EF4-FFF2-40B4-BE49-F238E27FC236}">
                <a16:creationId xmlns:a16="http://schemas.microsoft.com/office/drawing/2014/main" xmlns="" id="{77AF40C7-36F6-4C47-A152-A736F1293DB0}"/>
              </a:ext>
            </a:extLst>
          </p:cNvPr>
          <p:cNvSpPr>
            <a:spLocks noGrp="1"/>
          </p:cNvSpPr>
          <p:nvPr>
            <p:ph type="ctrTitle"/>
          </p:nvPr>
        </p:nvSpPr>
        <p:spPr>
          <a:xfrm>
            <a:off x="2114882" y="790598"/>
            <a:ext cx="5029200" cy="1008075"/>
          </a:xfrm>
          <a:solidFill>
            <a:schemeClr val="bg1">
              <a:alpha val="63921"/>
            </a:schemeClr>
          </a:solidFill>
        </p:spPr>
        <p:txBody>
          <a:bodyPr>
            <a:normAutofit fontScale="90000"/>
          </a:bodyPr>
          <a:lstStyle/>
          <a:p>
            <a:pPr eaLnBrk="1" hangingPunct="1"/>
            <a:r>
              <a:rPr lang="en-US" altLang="en-US" sz="2000" b="1" dirty="0">
                <a:solidFill>
                  <a:schemeClr val="tx2">
                    <a:lumMod val="60000"/>
                    <a:lumOff val="40000"/>
                  </a:schemeClr>
                </a:solidFill>
                <a:latin typeface="Cambria" panose="02040503050406030204" pitchFamily="18" charset="0"/>
                <a:ea typeface="Verdana" panose="020B0604030504040204" pitchFamily="34" charset="0"/>
                <a:cs typeface="Verdana" panose="020B0604030504040204" pitchFamily="34" charset="0"/>
              </a:rPr>
              <a:t/>
            </a:r>
            <a:br>
              <a:rPr lang="en-US" altLang="en-US" sz="2000" b="1" dirty="0">
                <a:solidFill>
                  <a:schemeClr val="tx2">
                    <a:lumMod val="60000"/>
                    <a:lumOff val="40000"/>
                  </a:schemeClr>
                </a:solidFill>
                <a:latin typeface="Cambria" panose="02040503050406030204" pitchFamily="18" charset="0"/>
                <a:ea typeface="Verdana" panose="020B0604030504040204" pitchFamily="34" charset="0"/>
                <a:cs typeface="Verdana" panose="020B0604030504040204" pitchFamily="34" charset="0"/>
              </a:rPr>
            </a:br>
            <a:r>
              <a:rPr lang="en-US" altLang="en-US" sz="2000" b="1" dirty="0">
                <a:solidFill>
                  <a:schemeClr val="tx2">
                    <a:lumMod val="60000"/>
                    <a:lumOff val="40000"/>
                  </a:schemeClr>
                </a:solidFill>
                <a:latin typeface="Cambria" panose="02040503050406030204" pitchFamily="18" charset="0"/>
                <a:ea typeface="Verdana" panose="020B0604030504040204" pitchFamily="34" charset="0"/>
                <a:cs typeface="Verdana" panose="020B0604030504040204" pitchFamily="34" charset="0"/>
              </a:rPr>
              <a:t>PAB - MDM Meeting  for </a:t>
            </a:r>
            <a:r>
              <a:rPr lang="en-US" altLang="en-US" sz="2000" b="1" dirty="0">
                <a:solidFill>
                  <a:schemeClr val="tx2">
                    <a:lumMod val="60000"/>
                    <a:lumOff val="40000"/>
                  </a:schemeClr>
                </a:solidFill>
              </a:rPr>
              <a:t>Review of Implementation of MDMS in </a:t>
            </a:r>
            <a:br>
              <a:rPr lang="en-US" altLang="en-US" sz="2000" b="1" dirty="0">
                <a:solidFill>
                  <a:schemeClr val="tx2">
                    <a:lumMod val="60000"/>
                    <a:lumOff val="40000"/>
                  </a:schemeClr>
                </a:solidFill>
              </a:rPr>
            </a:br>
            <a:r>
              <a:rPr lang="en-US" altLang="en-US" sz="2000" b="1" dirty="0">
                <a:solidFill>
                  <a:schemeClr val="tx2">
                    <a:lumMod val="60000"/>
                    <a:lumOff val="40000"/>
                  </a:schemeClr>
                </a:solidFill>
              </a:rPr>
              <a:t>Goa, Gujarat and Kerala on 1</a:t>
            </a:r>
            <a:r>
              <a:rPr lang="en-US" altLang="en-US" sz="2000" b="1" dirty="0">
                <a:solidFill>
                  <a:schemeClr val="tx2">
                    <a:lumMod val="60000"/>
                    <a:lumOff val="40000"/>
                  </a:schemeClr>
                </a:solidFill>
                <a:latin typeface="Cambria" panose="02040503050406030204" pitchFamily="18" charset="0"/>
                <a:ea typeface="Verdana" panose="020B0604030504040204" pitchFamily="34" charset="0"/>
                <a:cs typeface="Verdana" panose="020B0604030504040204" pitchFamily="34" charset="0"/>
              </a:rPr>
              <a:t>0.05.2019</a:t>
            </a:r>
            <a:r>
              <a:rPr lang="en-US" altLang="en-US" sz="2000" b="1" dirty="0">
                <a:solidFill>
                  <a:schemeClr val="tx2">
                    <a:lumMod val="60000"/>
                    <a:lumOff val="40000"/>
                  </a:schemeClr>
                </a:solidFill>
              </a:rPr>
              <a:t/>
            </a:r>
            <a:br>
              <a:rPr lang="en-US" altLang="en-US" sz="2000" b="1" dirty="0">
                <a:solidFill>
                  <a:schemeClr val="tx2">
                    <a:lumMod val="60000"/>
                    <a:lumOff val="40000"/>
                  </a:schemeClr>
                </a:solidFill>
              </a:rPr>
            </a:br>
            <a:r>
              <a:rPr lang="en-US" altLang="en-US" sz="1200" b="1" dirty="0">
                <a:solidFill>
                  <a:schemeClr val="tx2">
                    <a:lumMod val="60000"/>
                    <a:lumOff val="40000"/>
                  </a:schemeClr>
                </a:solidFill>
              </a:rPr>
              <a:t/>
            </a:r>
            <a:br>
              <a:rPr lang="en-US" altLang="en-US" sz="1200" b="1" dirty="0">
                <a:solidFill>
                  <a:schemeClr val="tx2">
                    <a:lumMod val="60000"/>
                    <a:lumOff val="40000"/>
                  </a:schemeClr>
                </a:solidFill>
              </a:rPr>
            </a:br>
            <a:endParaRPr lang="en-US" altLang="en-US" sz="1100" b="1" i="1" u="sng" dirty="0">
              <a:solidFill>
                <a:schemeClr val="tx2">
                  <a:lumMod val="60000"/>
                  <a:lumOff val="40000"/>
                </a:schemeClr>
              </a:solidFill>
            </a:endParaRPr>
          </a:p>
        </p:txBody>
      </p:sp>
      <p:pic>
        <p:nvPicPr>
          <p:cNvPr id="10" name="Picture 2" descr="Image result for indian emblem hd">
            <a:extLst>
              <a:ext uri="{FF2B5EF4-FFF2-40B4-BE49-F238E27FC236}">
                <a16:creationId xmlns:a16="http://schemas.microsoft.com/office/drawing/2014/main" xmlns="" id="{616C3D70-C2C3-4D91-80BD-3A395AB99B7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663" y="73013"/>
            <a:ext cx="954066" cy="162524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1712740"/>
            <a:ext cx="9144000" cy="5145260"/>
          </a:xfrm>
          <a:prstGeom prst="rect">
            <a:avLst/>
          </a:prstGeom>
        </p:spPr>
      </p:pic>
    </p:spTree>
    <p:extLst>
      <p:ext uri="{BB962C8B-B14F-4D97-AF65-F5344CB8AC3E}">
        <p14:creationId xmlns:p14="http://schemas.microsoft.com/office/powerpoint/2010/main" xmlns="" val="228344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0" y="-119187"/>
            <a:ext cx="9144000" cy="695575"/>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altLang="en-US" sz="2800" b="1" dirty="0">
                <a:solidFill>
                  <a:srgbClr val="FFFFFF"/>
                </a:solidFill>
                <a:latin typeface="Calibri" panose="020F0502020204030204" pitchFamily="34" charset="0"/>
              </a:rPr>
              <a:t>Performance Score Card - Gujarat</a:t>
            </a:r>
          </a:p>
        </p:txBody>
      </p:sp>
      <p:sp>
        <p:nvSpPr>
          <p:cNvPr id="27652" name="TextBox 10">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graphicFrame>
        <p:nvGraphicFramePr>
          <p:cNvPr id="4" name="Table 3">
            <a:extLst/>
          </p:cNvPr>
          <p:cNvGraphicFramePr>
            <a:graphicFrameLocks noGrp="1"/>
          </p:cNvGraphicFramePr>
          <p:nvPr>
            <p:extLst>
              <p:ext uri="{D42A27DB-BD31-4B8C-83A1-F6EECF244321}">
                <p14:modId xmlns:p14="http://schemas.microsoft.com/office/powerpoint/2010/main" xmlns="" val="3574978577"/>
              </p:ext>
            </p:extLst>
          </p:nvPr>
        </p:nvGraphicFramePr>
        <p:xfrm>
          <a:off x="152401" y="745148"/>
          <a:ext cx="4491607" cy="5339857"/>
        </p:xfrm>
        <a:graphic>
          <a:graphicData uri="http://schemas.openxmlformats.org/drawingml/2006/table">
            <a:tbl>
              <a:tblPr>
                <a:tableStyleId>{D7AC3CCA-C797-4891-BE02-D94E43425B78}</a:tableStyleId>
              </a:tblPr>
              <a:tblGrid>
                <a:gridCol w="1107231">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tblGrid>
              <a:tr h="667628">
                <a:tc>
                  <a:txBody>
                    <a:bodyPr/>
                    <a:lstStyle/>
                    <a:p>
                      <a:pPr algn="ctr" rtl="0" fontAlgn="ctr"/>
                      <a:r>
                        <a:rPr lang="en-US" sz="1400" b="1" i="0" u="none" strike="noStrike" dirty="0">
                          <a:solidFill>
                            <a:srgbClr val="0070C0"/>
                          </a:solidFill>
                          <a:latin typeface="Calibri"/>
                        </a:rPr>
                        <a:t>Component </a:t>
                      </a:r>
                    </a:p>
                  </a:txBody>
                  <a:tcPr marL="0" marR="0" marT="0" marB="0" anchor="ctr"/>
                </a:tc>
                <a:tc>
                  <a:txBody>
                    <a:bodyPr/>
                    <a:lstStyle/>
                    <a:p>
                      <a:pPr algn="ctr" rtl="0" fontAlgn="ctr"/>
                      <a:r>
                        <a:rPr lang="en-US" sz="1400" b="1" i="0" u="none" strike="noStrike" dirty="0">
                          <a:solidFill>
                            <a:srgbClr val="0070C0"/>
                          </a:solidFill>
                          <a:latin typeface="Calibri"/>
                        </a:rPr>
                        <a:t>PAB-Approval </a:t>
                      </a:r>
                    </a:p>
                  </a:txBody>
                  <a:tcPr marL="0" marR="0" marT="0" marB="0" anchor="ctr"/>
                </a:tc>
                <a:tc>
                  <a:txBody>
                    <a:bodyPr/>
                    <a:lstStyle/>
                    <a:p>
                      <a:pPr algn="ctr" rtl="0" fontAlgn="ctr"/>
                      <a:r>
                        <a:rPr lang="en-US" sz="1400" b="1" i="0" u="none" strike="noStrike" dirty="0">
                          <a:solidFill>
                            <a:srgbClr val="0070C0"/>
                          </a:solidFill>
                          <a:latin typeface="Calibri"/>
                        </a:rPr>
                        <a:t>Achievement </a:t>
                      </a:r>
                    </a:p>
                  </a:txBody>
                  <a:tcPr marL="0" marR="0" marT="0" marB="0" anchor="ctr"/>
                </a:tc>
                <a:tc>
                  <a:txBody>
                    <a:bodyPr/>
                    <a:lstStyle/>
                    <a:p>
                      <a:pPr algn="ctr" rtl="0" fontAlgn="ctr"/>
                      <a:r>
                        <a:rPr lang="en-US" sz="1400" b="1" i="0" u="none" strike="noStrike" dirty="0">
                          <a:solidFill>
                            <a:srgbClr val="0070C0"/>
                          </a:solidFill>
                          <a:latin typeface="Calibri"/>
                        </a:rPr>
                        <a:t>% Achievement </a:t>
                      </a:r>
                    </a:p>
                  </a:txBody>
                  <a:tcPr marL="0" marR="0" marT="0" marB="0" anchor="ctr"/>
                </a:tc>
                <a:extLst>
                  <a:ext uri="{0D108BD9-81ED-4DB2-BD59-A6C34878D82A}">
                    <a16:rowId xmlns:a16="http://schemas.microsoft.com/office/drawing/2014/main" xmlns="" val="10000"/>
                  </a:ext>
                </a:extLst>
              </a:tr>
              <a:tr h="381760">
                <a:tc>
                  <a:txBody>
                    <a:bodyPr/>
                    <a:lstStyle/>
                    <a:p>
                      <a:pPr algn="l" rtl="0" fontAlgn="ctr"/>
                      <a:r>
                        <a:rPr lang="en-US" sz="1100" b="0" i="0" u="none" strike="noStrike" dirty="0">
                          <a:solidFill>
                            <a:srgbClr val="0070C0"/>
                          </a:solidFill>
                          <a:latin typeface="Calibri"/>
                        </a:rPr>
                        <a:t>Institutions </a:t>
                      </a:r>
                    </a:p>
                  </a:txBody>
                  <a:tcPr marL="0" marR="0" marT="0" marB="0" anchor="ctr"/>
                </a:tc>
                <a:tc>
                  <a:txBody>
                    <a:bodyPr/>
                    <a:lstStyle/>
                    <a:p>
                      <a:pPr algn="ctr" rtl="0" fontAlgn="b"/>
                      <a:r>
                        <a:rPr lang="en-US" sz="1100" b="0" i="0" u="none" strike="noStrike" dirty="0">
                          <a:solidFill>
                            <a:srgbClr val="0070C0"/>
                          </a:solidFill>
                          <a:latin typeface="Calibri"/>
                        </a:rPr>
                        <a:t>34307</a:t>
                      </a:r>
                    </a:p>
                  </a:txBody>
                  <a:tcPr marL="0" marR="0" marT="0" marB="0" anchor="ctr"/>
                </a:tc>
                <a:tc>
                  <a:txBody>
                    <a:bodyPr/>
                    <a:lstStyle/>
                    <a:p>
                      <a:pPr algn="ctr" rtl="0" fontAlgn="b"/>
                      <a:r>
                        <a:rPr lang="en-US" sz="1100" b="0" i="0" u="none" strike="noStrike">
                          <a:solidFill>
                            <a:srgbClr val="0070C0"/>
                          </a:solidFill>
                          <a:latin typeface="Calibri"/>
                        </a:rPr>
                        <a:t>34307</a:t>
                      </a:r>
                    </a:p>
                  </a:txBody>
                  <a:tcPr marL="0" marR="0" marT="0" marB="0" anchor="ctr"/>
                </a:tc>
                <a:tc>
                  <a:txBody>
                    <a:bodyPr/>
                    <a:lstStyle/>
                    <a:p>
                      <a:pPr algn="ctr" rtl="0" fontAlgn="b"/>
                      <a:r>
                        <a:rPr lang="en-US" sz="1100" b="0" i="0" u="none" strike="noStrike" dirty="0">
                          <a:solidFill>
                            <a:srgbClr val="0070C0"/>
                          </a:solidFill>
                          <a:latin typeface="Calibri"/>
                        </a:rPr>
                        <a:t>100%</a:t>
                      </a:r>
                    </a:p>
                  </a:txBody>
                  <a:tcPr marL="0" marR="0" marT="0" marB="0" anchor="ctr"/>
                </a:tc>
                <a:extLst>
                  <a:ext uri="{0D108BD9-81ED-4DB2-BD59-A6C34878D82A}">
                    <a16:rowId xmlns:a16="http://schemas.microsoft.com/office/drawing/2014/main" xmlns="" val="10001"/>
                  </a:ext>
                </a:extLst>
              </a:tr>
              <a:tr h="256713">
                <a:tc>
                  <a:txBody>
                    <a:bodyPr/>
                    <a:lstStyle/>
                    <a:p>
                      <a:pPr algn="l" rtl="0" fontAlgn="ctr"/>
                      <a:r>
                        <a:rPr lang="en-US" sz="1100" b="0" i="0" u="none" strike="noStrike">
                          <a:solidFill>
                            <a:srgbClr val="0070C0"/>
                          </a:solidFill>
                          <a:latin typeface="Calibri"/>
                        </a:rPr>
                        <a:t>Children</a:t>
                      </a:r>
                      <a:r>
                        <a:rPr lang="en-US" sz="1100" b="0" i="0" u="none" strike="noStrike">
                          <a:solidFill>
                            <a:srgbClr val="0070C0"/>
                          </a:solidFill>
                          <a:latin typeface="Arial"/>
                        </a:rPr>
                        <a:t> </a:t>
                      </a:r>
                      <a:endParaRPr lang="en-US" sz="1100" b="0" i="0" u="none" strike="noStrike">
                        <a:solidFill>
                          <a:srgbClr val="0070C0"/>
                        </a:solidFill>
                        <a:latin typeface="Calibri"/>
                      </a:endParaRPr>
                    </a:p>
                  </a:txBody>
                  <a:tcPr marL="0" marR="0" marT="0" marB="0" anchor="ctr"/>
                </a:tc>
                <a:tc>
                  <a:txBody>
                    <a:bodyPr/>
                    <a:lstStyle/>
                    <a:p>
                      <a:pPr algn="ctr" rtl="0" fontAlgn="b"/>
                      <a:r>
                        <a:rPr lang="en-US" sz="1100" b="0" i="0" u="none" strike="noStrike" dirty="0">
                          <a:solidFill>
                            <a:srgbClr val="0070C0"/>
                          </a:solidFill>
                          <a:latin typeface="Calibri"/>
                        </a:rPr>
                        <a:t>4397240</a:t>
                      </a:r>
                    </a:p>
                  </a:txBody>
                  <a:tcPr marL="0" marR="0" marT="0" marB="0" anchor="ctr"/>
                </a:tc>
                <a:tc>
                  <a:txBody>
                    <a:bodyPr/>
                    <a:lstStyle/>
                    <a:p>
                      <a:pPr algn="ctr" rtl="0" fontAlgn="b"/>
                      <a:r>
                        <a:rPr lang="en-US" sz="1100" b="0" i="0" u="none" strike="noStrike" dirty="0">
                          <a:solidFill>
                            <a:srgbClr val="0070C0"/>
                          </a:solidFill>
                          <a:latin typeface="Calibri"/>
                        </a:rPr>
                        <a:t>4299029</a:t>
                      </a:r>
                    </a:p>
                  </a:txBody>
                  <a:tcPr marL="0" marR="0" marT="0" marB="0" anchor="ctr"/>
                </a:tc>
                <a:tc>
                  <a:txBody>
                    <a:bodyPr/>
                    <a:lstStyle/>
                    <a:p>
                      <a:pPr algn="ctr" rtl="0" fontAlgn="b"/>
                      <a:r>
                        <a:rPr lang="en-US" sz="1100" b="0" i="0" u="none" strike="noStrike">
                          <a:solidFill>
                            <a:srgbClr val="0070C0"/>
                          </a:solidFill>
                          <a:latin typeface="Calibri"/>
                        </a:rPr>
                        <a:t>98%</a:t>
                      </a:r>
                    </a:p>
                  </a:txBody>
                  <a:tcPr marL="0" marR="0" marT="0" marB="0" anchor="ctr"/>
                </a:tc>
                <a:extLst>
                  <a:ext uri="{0D108BD9-81ED-4DB2-BD59-A6C34878D82A}">
                    <a16:rowId xmlns:a16="http://schemas.microsoft.com/office/drawing/2014/main" xmlns="" val="10002"/>
                  </a:ext>
                </a:extLst>
              </a:tr>
              <a:tr h="243021">
                <a:tc>
                  <a:txBody>
                    <a:bodyPr/>
                    <a:lstStyle/>
                    <a:p>
                      <a:pPr algn="l" rtl="0" fontAlgn="ctr"/>
                      <a:r>
                        <a:rPr lang="en-US" sz="1100" b="0" i="0" u="none" strike="noStrike">
                          <a:solidFill>
                            <a:srgbClr val="0070C0"/>
                          </a:solidFill>
                          <a:latin typeface="Calibri"/>
                        </a:rPr>
                        <a:t>Working Days</a:t>
                      </a:r>
                      <a:r>
                        <a:rPr lang="en-US" sz="1100" b="0" i="0" u="none" strike="noStrike">
                          <a:solidFill>
                            <a:srgbClr val="0070C0"/>
                          </a:solidFill>
                          <a:latin typeface="Arial"/>
                        </a:rPr>
                        <a:t> </a:t>
                      </a:r>
                      <a:endParaRPr lang="en-US" sz="1100" b="0" i="0" u="none" strike="noStrike">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248</a:t>
                      </a:r>
                    </a:p>
                  </a:txBody>
                  <a:tcPr marL="0" marR="0" marT="0" marB="0" anchor="ctr"/>
                </a:tc>
                <a:tc>
                  <a:txBody>
                    <a:bodyPr/>
                    <a:lstStyle/>
                    <a:p>
                      <a:pPr algn="ctr" rtl="0" fontAlgn="b"/>
                      <a:r>
                        <a:rPr lang="en-US" sz="1100" b="0" i="0" u="none" strike="noStrike" dirty="0">
                          <a:solidFill>
                            <a:srgbClr val="0070C0"/>
                          </a:solidFill>
                          <a:latin typeface="Calibri"/>
                        </a:rPr>
                        <a:t>243</a:t>
                      </a:r>
                    </a:p>
                  </a:txBody>
                  <a:tcPr marL="0" marR="0" marT="0" marB="0" anchor="ctr"/>
                </a:tc>
                <a:tc>
                  <a:txBody>
                    <a:bodyPr/>
                    <a:lstStyle/>
                    <a:p>
                      <a:pPr algn="ctr" rtl="0" fontAlgn="b"/>
                      <a:r>
                        <a:rPr lang="en-US" sz="1100" b="0" i="0" u="none" strike="noStrike">
                          <a:solidFill>
                            <a:srgbClr val="0070C0"/>
                          </a:solidFill>
                          <a:latin typeface="Calibri"/>
                        </a:rPr>
                        <a:t>98%</a:t>
                      </a:r>
                    </a:p>
                  </a:txBody>
                  <a:tcPr marL="0" marR="0" marT="0" marB="0" anchor="ctr"/>
                </a:tc>
                <a:extLst>
                  <a:ext uri="{0D108BD9-81ED-4DB2-BD59-A6C34878D82A}">
                    <a16:rowId xmlns:a16="http://schemas.microsoft.com/office/drawing/2014/main" xmlns="" val="10003"/>
                  </a:ext>
                </a:extLst>
              </a:tr>
              <a:tr h="381760">
                <a:tc>
                  <a:txBody>
                    <a:bodyPr/>
                    <a:lstStyle/>
                    <a:p>
                      <a:pPr algn="l" rtl="0" fontAlgn="ctr"/>
                      <a:r>
                        <a:rPr lang="en-US" sz="1100" b="0" i="0" u="none" strike="noStrike" dirty="0">
                          <a:solidFill>
                            <a:srgbClr val="0070C0"/>
                          </a:solidFill>
                          <a:latin typeface="Calibri"/>
                        </a:rPr>
                        <a:t>Food Grain </a:t>
                      </a:r>
                      <a:r>
                        <a:rPr lang="en-US" sz="1100" b="0" i="0" u="none" strike="noStrike" dirty="0" err="1">
                          <a:solidFill>
                            <a:srgbClr val="0070C0"/>
                          </a:solidFill>
                          <a:latin typeface="Calibri"/>
                        </a:rPr>
                        <a:t>Utilisation</a:t>
                      </a:r>
                      <a:r>
                        <a:rPr lang="en-US" sz="1100" b="0" i="0" u="none" strike="noStrike" dirty="0">
                          <a:solidFill>
                            <a:srgbClr val="0070C0"/>
                          </a:solidFill>
                          <a:latin typeface="Calibri"/>
                        </a:rPr>
                        <a:t> (in MTs)</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100" b="0" i="0" u="none" strike="noStrike" dirty="0">
                          <a:solidFill>
                            <a:srgbClr val="0070C0"/>
                          </a:solidFill>
                          <a:latin typeface="Calibri"/>
                        </a:rPr>
                        <a:t>130433.95</a:t>
                      </a:r>
                    </a:p>
                  </a:txBody>
                  <a:tcPr marL="0" marR="0" marT="0" marB="0" anchor="ctr"/>
                </a:tc>
                <a:tc>
                  <a:txBody>
                    <a:bodyPr/>
                    <a:lstStyle/>
                    <a:p>
                      <a:pPr algn="ctr" rtl="0" fontAlgn="b"/>
                      <a:r>
                        <a:rPr lang="en-US" sz="1100" b="0" i="0" u="none" strike="noStrike" dirty="0">
                          <a:solidFill>
                            <a:srgbClr val="0070C0"/>
                          </a:solidFill>
                          <a:latin typeface="Calibri"/>
                        </a:rPr>
                        <a:t>123851.1</a:t>
                      </a:r>
                    </a:p>
                  </a:txBody>
                  <a:tcPr marL="0" marR="0" marT="0" marB="0" anchor="ctr"/>
                </a:tc>
                <a:tc>
                  <a:txBody>
                    <a:bodyPr/>
                    <a:lstStyle/>
                    <a:p>
                      <a:pPr algn="ctr" rtl="0" fontAlgn="b"/>
                      <a:r>
                        <a:rPr lang="en-US" sz="1100" b="0" i="0" u="none" strike="noStrike">
                          <a:solidFill>
                            <a:srgbClr val="0070C0"/>
                          </a:solidFill>
                          <a:latin typeface="Calibri"/>
                        </a:rPr>
                        <a:t>95%</a:t>
                      </a:r>
                    </a:p>
                  </a:txBody>
                  <a:tcPr marL="0" marR="0" marT="0" marB="0" anchor="ctr"/>
                </a:tc>
                <a:extLst>
                  <a:ext uri="{0D108BD9-81ED-4DB2-BD59-A6C34878D82A}">
                    <a16:rowId xmlns:a16="http://schemas.microsoft.com/office/drawing/2014/main" xmlns="" val="10004"/>
                  </a:ext>
                </a:extLst>
              </a:tr>
              <a:tr h="390487">
                <a:tc>
                  <a:txBody>
                    <a:bodyPr/>
                    <a:lstStyle/>
                    <a:p>
                      <a:pPr algn="l" rtl="0" fontAlgn="ctr"/>
                      <a:r>
                        <a:rPr lang="en-US" sz="1100" b="0" i="0" u="none" strike="noStrike" dirty="0">
                          <a:solidFill>
                            <a:srgbClr val="0070C0"/>
                          </a:solidFill>
                          <a:latin typeface="Calibri"/>
                        </a:rPr>
                        <a:t>Cooking Cost     (</a:t>
                      </a:r>
                      <a:r>
                        <a:rPr lang="en-US" sz="1100" b="0" i="0" u="none" strike="noStrike" dirty="0" err="1">
                          <a:solidFill>
                            <a:srgbClr val="0070C0"/>
                          </a:solidFill>
                          <a:latin typeface="Calibri"/>
                        </a:rPr>
                        <a:t>Rs</a:t>
                      </a:r>
                      <a:r>
                        <a:rPr lang="en-US" sz="1100" b="0" i="0" u="none" strike="noStrike" dirty="0">
                          <a:solidFill>
                            <a:srgbClr val="0070C0"/>
                          </a:solidFill>
                          <a:latin typeface="Calibri"/>
                        </a:rPr>
                        <a:t>. in Lacs)</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55522.11</a:t>
                      </a:r>
                    </a:p>
                  </a:txBody>
                  <a:tcPr marL="0" marR="0" marT="0" marB="0" anchor="ctr"/>
                </a:tc>
                <a:tc>
                  <a:txBody>
                    <a:bodyPr/>
                    <a:lstStyle/>
                    <a:p>
                      <a:pPr algn="ctr" rtl="0" fontAlgn="b"/>
                      <a:r>
                        <a:rPr lang="en-US" sz="1100" b="0" i="0" u="none" strike="noStrike" dirty="0">
                          <a:solidFill>
                            <a:srgbClr val="0070C0"/>
                          </a:solidFill>
                          <a:latin typeface="Calibri"/>
                        </a:rPr>
                        <a:t>50693.08</a:t>
                      </a:r>
                    </a:p>
                  </a:txBody>
                  <a:tcPr marL="0" marR="0" marT="0" marB="0" anchor="ctr"/>
                </a:tc>
                <a:tc>
                  <a:txBody>
                    <a:bodyPr/>
                    <a:lstStyle/>
                    <a:p>
                      <a:pPr algn="ctr" rtl="0" fontAlgn="b"/>
                      <a:r>
                        <a:rPr lang="en-US" sz="1100" b="0" i="0" u="none" strike="noStrike">
                          <a:solidFill>
                            <a:srgbClr val="0070C0"/>
                          </a:solidFill>
                          <a:latin typeface="Calibri"/>
                        </a:rPr>
                        <a:t>91%</a:t>
                      </a:r>
                    </a:p>
                  </a:txBody>
                  <a:tcPr marL="0" marR="0" marT="0" marB="0" anchor="ctr"/>
                </a:tc>
                <a:extLst>
                  <a:ext uri="{0D108BD9-81ED-4DB2-BD59-A6C34878D82A}">
                    <a16:rowId xmlns:a16="http://schemas.microsoft.com/office/drawing/2014/main" xmlns="" val="10005"/>
                  </a:ext>
                </a:extLst>
              </a:tr>
              <a:tr h="332472">
                <a:tc>
                  <a:txBody>
                    <a:bodyPr/>
                    <a:lstStyle/>
                    <a:p>
                      <a:pPr algn="l" rtl="0" fontAlgn="ctr"/>
                      <a:r>
                        <a:rPr lang="en-US" sz="1100" b="0" i="0" u="none" strike="noStrike" dirty="0">
                          <a:solidFill>
                            <a:srgbClr val="0070C0"/>
                          </a:solidFill>
                          <a:latin typeface="Calibri"/>
                        </a:rPr>
                        <a:t>CCH Engaged</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96329</a:t>
                      </a:r>
                    </a:p>
                  </a:txBody>
                  <a:tcPr marL="0" marR="0" marT="0" marB="0" anchor="ctr"/>
                </a:tc>
                <a:tc>
                  <a:txBody>
                    <a:bodyPr/>
                    <a:lstStyle/>
                    <a:p>
                      <a:pPr algn="ctr" rtl="0" fontAlgn="b"/>
                      <a:r>
                        <a:rPr lang="en-US" sz="1100" b="0" i="0" u="none" strike="noStrike">
                          <a:solidFill>
                            <a:srgbClr val="0070C0"/>
                          </a:solidFill>
                          <a:latin typeface="Calibri"/>
                        </a:rPr>
                        <a:t>96329</a:t>
                      </a:r>
                    </a:p>
                  </a:txBody>
                  <a:tcPr marL="0" marR="0" marT="0" marB="0" anchor="ctr"/>
                </a:tc>
                <a:tc>
                  <a:txBody>
                    <a:bodyPr/>
                    <a:lstStyle/>
                    <a:p>
                      <a:pPr algn="ctr" rtl="0" fontAlgn="b"/>
                      <a:r>
                        <a:rPr lang="en-US" sz="1100" b="0" i="0" u="none" strike="noStrike" dirty="0">
                          <a:solidFill>
                            <a:srgbClr val="0070C0"/>
                          </a:solidFill>
                          <a:latin typeface="Calibri"/>
                        </a:rPr>
                        <a:t>100%</a:t>
                      </a:r>
                    </a:p>
                  </a:txBody>
                  <a:tcPr marL="0" marR="0" marT="0" marB="0" anchor="ctr"/>
                </a:tc>
                <a:extLst>
                  <a:ext uri="{0D108BD9-81ED-4DB2-BD59-A6C34878D82A}">
                    <a16:rowId xmlns:a16="http://schemas.microsoft.com/office/drawing/2014/main" xmlns="" val="10006"/>
                  </a:ext>
                </a:extLst>
              </a:tr>
              <a:tr h="390487">
                <a:tc>
                  <a:txBody>
                    <a:bodyPr/>
                    <a:lstStyle/>
                    <a:p>
                      <a:pPr algn="l" rtl="0" fontAlgn="ctr"/>
                      <a:r>
                        <a:rPr lang="en-US" sz="1100" b="0" i="0" u="none" strike="noStrike" dirty="0">
                          <a:solidFill>
                            <a:srgbClr val="0070C0"/>
                          </a:solidFill>
                          <a:latin typeface="Calibri"/>
                        </a:rPr>
                        <a:t>CCH Honorarium (Rs. in Lacs)</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9632.9</a:t>
                      </a:r>
                    </a:p>
                  </a:txBody>
                  <a:tcPr marL="0" marR="0" marT="0" marB="0" anchor="ctr"/>
                </a:tc>
                <a:tc>
                  <a:txBody>
                    <a:bodyPr/>
                    <a:lstStyle/>
                    <a:p>
                      <a:pPr algn="ctr" rtl="0" fontAlgn="b"/>
                      <a:r>
                        <a:rPr lang="en-US" sz="1100" b="0" i="0" u="none" strike="noStrike">
                          <a:solidFill>
                            <a:srgbClr val="0070C0"/>
                          </a:solidFill>
                          <a:latin typeface="Calibri"/>
                        </a:rPr>
                        <a:t>8853.64</a:t>
                      </a:r>
                    </a:p>
                  </a:txBody>
                  <a:tcPr marL="0" marR="0" marT="0" marB="0" anchor="ctr"/>
                </a:tc>
                <a:tc>
                  <a:txBody>
                    <a:bodyPr/>
                    <a:lstStyle/>
                    <a:p>
                      <a:pPr algn="ctr" rtl="0" fontAlgn="b"/>
                      <a:r>
                        <a:rPr lang="en-US" sz="1100" b="0" i="0" u="none" strike="noStrike" dirty="0">
                          <a:solidFill>
                            <a:srgbClr val="0070C0"/>
                          </a:solidFill>
                          <a:latin typeface="Calibri"/>
                        </a:rPr>
                        <a:t>92%</a:t>
                      </a:r>
                    </a:p>
                  </a:txBody>
                  <a:tcPr marL="0" marR="0" marT="0" marB="0" anchor="ctr"/>
                </a:tc>
                <a:extLst>
                  <a:ext uri="{0D108BD9-81ED-4DB2-BD59-A6C34878D82A}">
                    <a16:rowId xmlns:a16="http://schemas.microsoft.com/office/drawing/2014/main" xmlns="" val="10007"/>
                  </a:ext>
                </a:extLst>
              </a:tr>
              <a:tr h="257585">
                <a:tc>
                  <a:txBody>
                    <a:bodyPr/>
                    <a:lstStyle/>
                    <a:p>
                      <a:pPr algn="l" rtl="0" fontAlgn="ctr"/>
                      <a:r>
                        <a:rPr lang="en-US" sz="1100" b="0" i="0" u="none" strike="noStrike" dirty="0">
                          <a:solidFill>
                            <a:srgbClr val="0070C0"/>
                          </a:solidFill>
                          <a:latin typeface="Calibri"/>
                        </a:rPr>
                        <a:t>TA  (</a:t>
                      </a:r>
                      <a:r>
                        <a:rPr lang="en-US" sz="1100" b="0" i="0" u="none" strike="noStrike" dirty="0" err="1">
                          <a:solidFill>
                            <a:srgbClr val="0070C0"/>
                          </a:solidFill>
                          <a:latin typeface="Calibri"/>
                        </a:rPr>
                        <a:t>Rs</a:t>
                      </a:r>
                      <a:r>
                        <a:rPr lang="en-US" sz="1100" b="0" i="0" u="none" strike="noStrike" dirty="0">
                          <a:solidFill>
                            <a:srgbClr val="0070C0"/>
                          </a:solidFill>
                          <a:latin typeface="Calibri"/>
                        </a:rPr>
                        <a:t>. in Lacs)</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951.54</a:t>
                      </a:r>
                    </a:p>
                  </a:txBody>
                  <a:tcPr marL="0" marR="0" marT="0" marB="0" anchor="ctr"/>
                </a:tc>
                <a:tc>
                  <a:txBody>
                    <a:bodyPr/>
                    <a:lstStyle/>
                    <a:p>
                      <a:pPr algn="ctr" rtl="0" fontAlgn="b"/>
                      <a:r>
                        <a:rPr lang="en-US" sz="1100" b="0" i="0" u="none" strike="noStrike">
                          <a:solidFill>
                            <a:srgbClr val="0070C0"/>
                          </a:solidFill>
                          <a:latin typeface="Calibri"/>
                        </a:rPr>
                        <a:t>889.81</a:t>
                      </a:r>
                    </a:p>
                  </a:txBody>
                  <a:tcPr marL="0" marR="0" marT="0" marB="0" anchor="ctr"/>
                </a:tc>
                <a:tc>
                  <a:txBody>
                    <a:bodyPr/>
                    <a:lstStyle/>
                    <a:p>
                      <a:pPr algn="ctr" rtl="0" fontAlgn="b"/>
                      <a:r>
                        <a:rPr lang="en-US" sz="1100" b="0" i="0" u="none" strike="noStrike" dirty="0">
                          <a:solidFill>
                            <a:srgbClr val="0070C0"/>
                          </a:solidFill>
                          <a:latin typeface="Calibri"/>
                        </a:rPr>
                        <a:t>94%</a:t>
                      </a:r>
                    </a:p>
                  </a:txBody>
                  <a:tcPr marL="0" marR="0" marT="0" marB="0" anchor="ctr"/>
                </a:tc>
                <a:extLst>
                  <a:ext uri="{0D108BD9-81ED-4DB2-BD59-A6C34878D82A}">
                    <a16:rowId xmlns:a16="http://schemas.microsoft.com/office/drawing/2014/main" xmlns="" val="10008"/>
                  </a:ext>
                </a:extLst>
              </a:tr>
              <a:tr h="288032">
                <a:tc>
                  <a:txBody>
                    <a:bodyPr/>
                    <a:lstStyle/>
                    <a:p>
                      <a:pPr algn="l" rtl="0" fontAlgn="ctr"/>
                      <a:r>
                        <a:rPr lang="en-US" sz="1100" b="0" i="0" u="none" strike="noStrike" dirty="0">
                          <a:solidFill>
                            <a:srgbClr val="0070C0"/>
                          </a:solidFill>
                          <a:latin typeface="Calibri"/>
                        </a:rPr>
                        <a:t>MME (</a:t>
                      </a:r>
                      <a:r>
                        <a:rPr lang="en-US" sz="1100" b="0" i="0" u="none" strike="noStrike" dirty="0" err="1">
                          <a:solidFill>
                            <a:srgbClr val="0070C0"/>
                          </a:solidFill>
                          <a:latin typeface="Calibri"/>
                        </a:rPr>
                        <a:t>Rs</a:t>
                      </a:r>
                      <a:r>
                        <a:rPr lang="en-US" sz="1100" b="0" i="0" u="none" strike="noStrike" dirty="0">
                          <a:solidFill>
                            <a:srgbClr val="0070C0"/>
                          </a:solidFill>
                          <a:latin typeface="Calibri"/>
                        </a:rPr>
                        <a:t>. in Lacs)</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790.62</a:t>
                      </a:r>
                    </a:p>
                  </a:txBody>
                  <a:tcPr marL="0" marR="0" marT="0" marB="0" anchor="ctr"/>
                </a:tc>
                <a:tc>
                  <a:txBody>
                    <a:bodyPr/>
                    <a:lstStyle/>
                    <a:p>
                      <a:pPr algn="ctr" rtl="0" fontAlgn="b"/>
                      <a:r>
                        <a:rPr lang="en-US" sz="1100" b="0" i="0" u="none" strike="noStrike">
                          <a:solidFill>
                            <a:srgbClr val="0070C0"/>
                          </a:solidFill>
                          <a:latin typeface="Calibri"/>
                        </a:rPr>
                        <a:t>319.33</a:t>
                      </a:r>
                    </a:p>
                  </a:txBody>
                  <a:tcPr marL="0" marR="0" marT="0" marB="0" anchor="ctr"/>
                </a:tc>
                <a:tc>
                  <a:txBody>
                    <a:bodyPr/>
                    <a:lstStyle/>
                    <a:p>
                      <a:pPr algn="ctr" rtl="0" fontAlgn="b"/>
                      <a:r>
                        <a:rPr lang="en-US" sz="1100" b="0" i="0" u="none" strike="noStrike" dirty="0">
                          <a:solidFill>
                            <a:srgbClr val="0070C0"/>
                          </a:solidFill>
                          <a:latin typeface="Calibri"/>
                        </a:rPr>
                        <a:t>40%</a:t>
                      </a:r>
                    </a:p>
                  </a:txBody>
                  <a:tcPr marL="0" marR="0" marT="0" marB="0" anchor="ctr"/>
                </a:tc>
                <a:extLst>
                  <a:ext uri="{0D108BD9-81ED-4DB2-BD59-A6C34878D82A}">
                    <a16:rowId xmlns:a16="http://schemas.microsoft.com/office/drawing/2014/main" xmlns="" val="10009"/>
                  </a:ext>
                </a:extLst>
              </a:tr>
              <a:tr h="342142">
                <a:tc>
                  <a:txBody>
                    <a:bodyPr/>
                    <a:lstStyle/>
                    <a:p>
                      <a:pPr algn="l" rtl="0" fontAlgn="ctr"/>
                      <a:r>
                        <a:rPr lang="en-US" sz="1100" b="0" i="0" u="none" strike="noStrike" dirty="0">
                          <a:solidFill>
                            <a:srgbClr val="0070C0"/>
                          </a:solidFill>
                          <a:latin typeface="Calibri"/>
                        </a:rPr>
                        <a:t>Kitchen cum Store </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25077</a:t>
                      </a:r>
                    </a:p>
                  </a:txBody>
                  <a:tcPr marL="0" marR="0" marT="0" marB="0" anchor="ctr"/>
                </a:tc>
                <a:tc>
                  <a:txBody>
                    <a:bodyPr/>
                    <a:lstStyle/>
                    <a:p>
                      <a:pPr algn="ctr" rtl="0" fontAlgn="b"/>
                      <a:r>
                        <a:rPr lang="en-US" sz="1100" b="0" i="0" u="none" strike="noStrike">
                          <a:solidFill>
                            <a:srgbClr val="0070C0"/>
                          </a:solidFill>
                          <a:latin typeface="Calibri"/>
                        </a:rPr>
                        <a:t>24308</a:t>
                      </a:r>
                    </a:p>
                  </a:txBody>
                  <a:tcPr marL="0" marR="0" marT="0" marB="0" anchor="ctr"/>
                </a:tc>
                <a:tc>
                  <a:txBody>
                    <a:bodyPr/>
                    <a:lstStyle/>
                    <a:p>
                      <a:pPr algn="ctr" rtl="0" fontAlgn="b"/>
                      <a:r>
                        <a:rPr lang="en-US" sz="1100" b="0" i="0" u="none" strike="noStrike" dirty="0">
                          <a:solidFill>
                            <a:srgbClr val="0070C0"/>
                          </a:solidFill>
                          <a:latin typeface="Calibri"/>
                        </a:rPr>
                        <a:t>97%</a:t>
                      </a:r>
                    </a:p>
                  </a:txBody>
                  <a:tcPr marL="0" marR="0" marT="0" marB="0" anchor="ctr"/>
                </a:tc>
                <a:extLst>
                  <a:ext uri="{0D108BD9-81ED-4DB2-BD59-A6C34878D82A}">
                    <a16:rowId xmlns:a16="http://schemas.microsoft.com/office/drawing/2014/main" xmlns="" val="10010"/>
                  </a:ext>
                </a:extLst>
              </a:tr>
              <a:tr h="342142">
                <a:tc>
                  <a:txBody>
                    <a:bodyPr/>
                    <a:lstStyle/>
                    <a:p>
                      <a:pPr algn="l" rtl="0" fontAlgn="ctr"/>
                      <a:r>
                        <a:rPr lang="en-US" sz="1100" b="0" i="0" u="none" strike="noStrike" dirty="0">
                          <a:solidFill>
                            <a:srgbClr val="0070C0"/>
                          </a:solidFill>
                          <a:latin typeface="Calibri"/>
                        </a:rPr>
                        <a:t>Kitchen Devices </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33540</a:t>
                      </a:r>
                    </a:p>
                  </a:txBody>
                  <a:tcPr marL="0" marR="0" marT="0" marB="0" anchor="ctr"/>
                </a:tc>
                <a:tc>
                  <a:txBody>
                    <a:bodyPr/>
                    <a:lstStyle/>
                    <a:p>
                      <a:pPr algn="ctr" rtl="0" fontAlgn="b"/>
                      <a:r>
                        <a:rPr lang="en-US" sz="1100" b="0" i="0" u="none" strike="noStrike" dirty="0">
                          <a:solidFill>
                            <a:srgbClr val="0070C0"/>
                          </a:solidFill>
                          <a:latin typeface="Calibri"/>
                        </a:rPr>
                        <a:t>33540</a:t>
                      </a:r>
                    </a:p>
                  </a:txBody>
                  <a:tcPr marL="0" marR="0" marT="0" marB="0" anchor="ctr"/>
                </a:tc>
                <a:tc>
                  <a:txBody>
                    <a:bodyPr/>
                    <a:lstStyle/>
                    <a:p>
                      <a:pPr algn="ctr" rtl="0" fontAlgn="b"/>
                      <a:r>
                        <a:rPr lang="en-US" sz="1100" b="0" i="0" u="none" strike="noStrike" dirty="0">
                          <a:solidFill>
                            <a:srgbClr val="0070C0"/>
                          </a:solidFill>
                          <a:latin typeface="Calibri"/>
                        </a:rPr>
                        <a:t>100%</a:t>
                      </a:r>
                    </a:p>
                  </a:txBody>
                  <a:tcPr marL="0" marR="0" marT="0" marB="0" anchor="ctr"/>
                </a:tc>
                <a:extLst>
                  <a:ext uri="{0D108BD9-81ED-4DB2-BD59-A6C34878D82A}">
                    <a16:rowId xmlns:a16="http://schemas.microsoft.com/office/drawing/2014/main" xmlns="" val="10011"/>
                  </a:ext>
                </a:extLst>
              </a:tr>
              <a:tr h="390487">
                <a:tc>
                  <a:txBody>
                    <a:bodyPr/>
                    <a:lstStyle/>
                    <a:p>
                      <a:pPr algn="l" rtl="0" fontAlgn="ctr"/>
                      <a:r>
                        <a:rPr lang="en-US" sz="1100" b="0" i="0" u="none" strike="noStrike" dirty="0">
                          <a:solidFill>
                            <a:srgbClr val="0070C0"/>
                          </a:solidFill>
                          <a:latin typeface="Calibri"/>
                        </a:rPr>
                        <a:t>No. of Children's Health Check-up</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5488319</a:t>
                      </a:r>
                    </a:p>
                  </a:txBody>
                  <a:tcPr marL="0" marR="0" marT="0" marB="0" anchor="ctr"/>
                </a:tc>
                <a:tc>
                  <a:txBody>
                    <a:bodyPr/>
                    <a:lstStyle/>
                    <a:p>
                      <a:pPr algn="ctr" rtl="0" fontAlgn="b"/>
                      <a:r>
                        <a:rPr lang="en-US" sz="1100" b="0" i="0" u="none" strike="noStrike" dirty="0">
                          <a:solidFill>
                            <a:srgbClr val="0070C0"/>
                          </a:solidFill>
                          <a:latin typeface="Calibri"/>
                        </a:rPr>
                        <a:t>5251450</a:t>
                      </a:r>
                    </a:p>
                  </a:txBody>
                  <a:tcPr marL="0" marR="0" marT="0" marB="0" anchor="ctr"/>
                </a:tc>
                <a:tc>
                  <a:txBody>
                    <a:bodyPr/>
                    <a:lstStyle/>
                    <a:p>
                      <a:pPr algn="ctr" rtl="0" fontAlgn="b"/>
                      <a:r>
                        <a:rPr lang="en-US" sz="1100" b="0" i="0" u="none" strike="noStrike" dirty="0">
                          <a:solidFill>
                            <a:srgbClr val="0070C0"/>
                          </a:solidFill>
                          <a:latin typeface="Calibri"/>
                        </a:rPr>
                        <a:t>96%</a:t>
                      </a:r>
                    </a:p>
                  </a:txBody>
                  <a:tcPr marL="0" marR="0" marT="0" marB="0" anchor="ctr"/>
                </a:tc>
                <a:extLst>
                  <a:ext uri="{0D108BD9-81ED-4DB2-BD59-A6C34878D82A}">
                    <a16:rowId xmlns:a16="http://schemas.microsoft.com/office/drawing/2014/main" xmlns="" val="10012"/>
                  </a:ext>
                </a:extLst>
              </a:tr>
              <a:tr h="293381">
                <a:tc>
                  <a:txBody>
                    <a:bodyPr/>
                    <a:lstStyle/>
                    <a:p>
                      <a:pPr algn="l" rtl="0" fontAlgn="ctr"/>
                      <a:r>
                        <a:rPr lang="en-US" sz="1100" b="0" i="0" u="none" strike="noStrike" dirty="0">
                          <a:solidFill>
                            <a:srgbClr val="0070C0"/>
                          </a:solidFill>
                          <a:latin typeface="Calibri"/>
                        </a:rPr>
                        <a:t>Annual Data Entry</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34307</a:t>
                      </a:r>
                    </a:p>
                  </a:txBody>
                  <a:tcPr marL="0" marR="0" marT="0" marB="0" anchor="ctr"/>
                </a:tc>
                <a:tc>
                  <a:txBody>
                    <a:bodyPr/>
                    <a:lstStyle/>
                    <a:p>
                      <a:pPr algn="ctr" rtl="0" fontAlgn="b"/>
                      <a:r>
                        <a:rPr lang="en-US" sz="1100" b="0" i="0" u="none" strike="noStrike">
                          <a:solidFill>
                            <a:srgbClr val="0070C0"/>
                          </a:solidFill>
                          <a:latin typeface="Calibri"/>
                        </a:rPr>
                        <a:t>34307</a:t>
                      </a:r>
                    </a:p>
                  </a:txBody>
                  <a:tcPr marL="0" marR="0" marT="0" marB="0" anchor="ctr"/>
                </a:tc>
                <a:tc>
                  <a:txBody>
                    <a:bodyPr/>
                    <a:lstStyle/>
                    <a:p>
                      <a:pPr algn="ctr" rtl="0" fontAlgn="b"/>
                      <a:r>
                        <a:rPr lang="en-US" sz="1100" b="0" i="0" u="none" strike="noStrike" dirty="0">
                          <a:solidFill>
                            <a:srgbClr val="0070C0"/>
                          </a:solidFill>
                          <a:latin typeface="Calibri"/>
                        </a:rPr>
                        <a:t>100%</a:t>
                      </a:r>
                    </a:p>
                  </a:txBody>
                  <a:tcPr marL="0" marR="0" marT="0" marB="0" anchor="ctr"/>
                </a:tc>
                <a:extLst>
                  <a:ext uri="{0D108BD9-81ED-4DB2-BD59-A6C34878D82A}">
                    <a16:rowId xmlns:a16="http://schemas.microsoft.com/office/drawing/2014/main" xmlns="" val="10013"/>
                  </a:ext>
                </a:extLst>
              </a:tr>
              <a:tr h="381760">
                <a:tc>
                  <a:txBody>
                    <a:bodyPr/>
                    <a:lstStyle/>
                    <a:p>
                      <a:pPr algn="l" rtl="0" fontAlgn="ctr"/>
                      <a:r>
                        <a:rPr lang="en-US" sz="1100" b="0" i="0" u="none" strike="noStrike" dirty="0">
                          <a:solidFill>
                            <a:srgbClr val="0070C0"/>
                          </a:solidFill>
                          <a:latin typeface="Calibri"/>
                        </a:rPr>
                        <a:t>Monthly Data Entry</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34307</a:t>
                      </a:r>
                    </a:p>
                  </a:txBody>
                  <a:tcPr marL="0" marR="0" marT="0" marB="0" anchor="ctr"/>
                </a:tc>
                <a:tc>
                  <a:txBody>
                    <a:bodyPr/>
                    <a:lstStyle/>
                    <a:p>
                      <a:pPr algn="ctr" fontAlgn="ctr"/>
                      <a:r>
                        <a:rPr lang="en-US" sz="1100" b="0" i="0" u="none" strike="noStrike">
                          <a:solidFill>
                            <a:srgbClr val="0070C0"/>
                          </a:solidFill>
                          <a:latin typeface="Calibri"/>
                        </a:rPr>
                        <a:t>31868</a:t>
                      </a:r>
                    </a:p>
                  </a:txBody>
                  <a:tcPr marL="0" marR="0" marT="0" marB="0" anchor="ctr"/>
                </a:tc>
                <a:tc>
                  <a:txBody>
                    <a:bodyPr/>
                    <a:lstStyle/>
                    <a:p>
                      <a:pPr algn="ctr" rtl="0" fontAlgn="b"/>
                      <a:r>
                        <a:rPr lang="en-US" sz="1100" b="0" i="0" u="none" strike="noStrike" dirty="0">
                          <a:solidFill>
                            <a:srgbClr val="0070C0"/>
                          </a:solidFill>
                          <a:latin typeface="Calibri"/>
                        </a:rPr>
                        <a:t>93%</a:t>
                      </a:r>
                    </a:p>
                  </a:txBody>
                  <a:tcPr marL="0" marR="0" marT="0" marB="0" anchor="ctr"/>
                </a:tc>
                <a:extLst>
                  <a:ext uri="{0D108BD9-81ED-4DB2-BD59-A6C34878D82A}">
                    <a16:rowId xmlns:a16="http://schemas.microsoft.com/office/drawing/2014/main" xmlns="" val="10014"/>
                  </a:ext>
                </a:extLst>
              </a:tr>
            </a:tbl>
          </a:graphicData>
        </a:graphic>
      </p:graphicFrame>
      <p:sp>
        <p:nvSpPr>
          <p:cNvPr id="7" name="Slide Number Placeholder 6"/>
          <p:cNvSpPr>
            <a:spLocks noGrp="1"/>
          </p:cNvSpPr>
          <p:nvPr>
            <p:ph type="sldNum" sz="quarter" idx="12"/>
          </p:nvPr>
        </p:nvSpPr>
        <p:spPr/>
        <p:txBody>
          <a:bodyPr/>
          <a:lstStyle/>
          <a:p>
            <a:fld id="{6342436F-A003-49D2-BDA8-A65B203CD7B7}" type="slidenum">
              <a:rPr lang="en-US" smtClean="0"/>
              <a:pPr/>
              <a:t>10</a:t>
            </a:fld>
            <a:endParaRPr lang="en-US"/>
          </a:p>
        </p:txBody>
      </p:sp>
      <p:pic>
        <p:nvPicPr>
          <p:cNvPr id="2" name="Picture 1"/>
          <p:cNvPicPr>
            <a:picLocks noChangeAspect="1"/>
          </p:cNvPicPr>
          <p:nvPr/>
        </p:nvPicPr>
        <p:blipFill>
          <a:blip r:embed="rId3"/>
          <a:stretch>
            <a:fillRect/>
          </a:stretch>
        </p:blipFill>
        <p:spPr>
          <a:xfrm>
            <a:off x="4788024" y="745148"/>
            <a:ext cx="4355976" cy="477208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0" y="0"/>
            <a:ext cx="9144000" cy="457200"/>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altLang="en-US" sz="2800" b="1" dirty="0">
                <a:solidFill>
                  <a:srgbClr val="FFFFFF"/>
                </a:solidFill>
                <a:latin typeface="Calibri" panose="020F0502020204030204" pitchFamily="34" charset="0"/>
              </a:rPr>
              <a:t>Performance Score Card - Kerala</a:t>
            </a:r>
          </a:p>
        </p:txBody>
      </p:sp>
      <p:sp>
        <p:nvSpPr>
          <p:cNvPr id="27652" name="TextBox 10">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graphicFrame>
        <p:nvGraphicFramePr>
          <p:cNvPr id="4" name="Table 3">
            <a:extLst/>
          </p:cNvPr>
          <p:cNvGraphicFramePr>
            <a:graphicFrameLocks noGrp="1"/>
          </p:cNvGraphicFramePr>
          <p:nvPr>
            <p:extLst>
              <p:ext uri="{D42A27DB-BD31-4B8C-83A1-F6EECF244321}">
                <p14:modId xmlns:p14="http://schemas.microsoft.com/office/powerpoint/2010/main" xmlns="" val="2742587444"/>
              </p:ext>
            </p:extLst>
          </p:nvPr>
        </p:nvGraphicFramePr>
        <p:xfrm>
          <a:off x="152400" y="1066800"/>
          <a:ext cx="4267199" cy="5078206"/>
        </p:xfrm>
        <a:graphic>
          <a:graphicData uri="http://schemas.openxmlformats.org/drawingml/2006/table">
            <a:tbl>
              <a:tblPr>
                <a:tableStyleId>{D7AC3CCA-C797-4891-BE02-D94E43425B78}</a:tableStyleId>
              </a:tblPr>
              <a:tblGrid>
                <a:gridCol w="1251248">
                  <a:extLst>
                    <a:ext uri="{9D8B030D-6E8A-4147-A177-3AD203B41FA5}">
                      <a16:colId xmlns:a16="http://schemas.microsoft.com/office/drawing/2014/main" xmlns="" val="20000"/>
                    </a:ext>
                  </a:extLst>
                </a:gridCol>
                <a:gridCol w="864096">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1143743">
                  <a:extLst>
                    <a:ext uri="{9D8B030D-6E8A-4147-A177-3AD203B41FA5}">
                      <a16:colId xmlns:a16="http://schemas.microsoft.com/office/drawing/2014/main" xmlns="" val="20003"/>
                    </a:ext>
                  </a:extLst>
                </a:gridCol>
              </a:tblGrid>
              <a:tr h="643987">
                <a:tc>
                  <a:txBody>
                    <a:bodyPr/>
                    <a:lstStyle/>
                    <a:p>
                      <a:pPr algn="ctr" rtl="0" fontAlgn="ctr"/>
                      <a:r>
                        <a:rPr lang="en-US" sz="1400" b="1" i="0" u="none" strike="noStrike" dirty="0">
                          <a:solidFill>
                            <a:srgbClr val="0070C0"/>
                          </a:solidFill>
                          <a:latin typeface="Calibri"/>
                        </a:rPr>
                        <a:t>Component </a:t>
                      </a:r>
                    </a:p>
                  </a:txBody>
                  <a:tcPr marL="0" marR="0" marT="0" marB="0" anchor="ctr"/>
                </a:tc>
                <a:tc>
                  <a:txBody>
                    <a:bodyPr/>
                    <a:lstStyle/>
                    <a:p>
                      <a:pPr algn="ctr" rtl="0" fontAlgn="ctr"/>
                      <a:r>
                        <a:rPr lang="en-US" sz="1400" b="1" i="0" u="none" strike="noStrike" dirty="0" smtClean="0">
                          <a:solidFill>
                            <a:srgbClr val="0070C0"/>
                          </a:solidFill>
                          <a:latin typeface="Calibri"/>
                        </a:rPr>
                        <a:t>PAB-Approval</a:t>
                      </a:r>
                      <a:endParaRPr lang="en-US" sz="1400" b="1" i="0" u="none" strike="noStrike" dirty="0">
                        <a:solidFill>
                          <a:srgbClr val="0070C0"/>
                        </a:solidFill>
                        <a:latin typeface="Calibri"/>
                      </a:endParaRPr>
                    </a:p>
                  </a:txBody>
                  <a:tcPr marL="0" marR="0" marT="0" marB="0" anchor="ctr"/>
                </a:tc>
                <a:tc>
                  <a:txBody>
                    <a:bodyPr/>
                    <a:lstStyle/>
                    <a:p>
                      <a:pPr algn="ctr" rtl="0" fontAlgn="ctr"/>
                      <a:r>
                        <a:rPr lang="en-US" sz="1400" b="1" i="0" u="none" strike="noStrike" dirty="0">
                          <a:solidFill>
                            <a:srgbClr val="0070C0"/>
                          </a:solidFill>
                          <a:latin typeface="Calibri"/>
                        </a:rPr>
                        <a:t>Achievement </a:t>
                      </a:r>
                    </a:p>
                  </a:txBody>
                  <a:tcPr marL="0" marR="0" marT="0" marB="0" anchor="ctr"/>
                </a:tc>
                <a:tc>
                  <a:txBody>
                    <a:bodyPr/>
                    <a:lstStyle/>
                    <a:p>
                      <a:pPr algn="ctr" rtl="0" fontAlgn="ctr"/>
                      <a:r>
                        <a:rPr lang="en-US" sz="1400" b="1" i="0" u="none" strike="noStrike" dirty="0">
                          <a:solidFill>
                            <a:srgbClr val="0070C0"/>
                          </a:solidFill>
                          <a:latin typeface="Calibri"/>
                        </a:rPr>
                        <a:t>% Achievement </a:t>
                      </a:r>
                    </a:p>
                  </a:txBody>
                  <a:tcPr marL="0" marR="0" marT="0" marB="0" anchor="ctr"/>
                </a:tc>
                <a:extLst>
                  <a:ext uri="{0D108BD9-81ED-4DB2-BD59-A6C34878D82A}">
                    <a16:rowId xmlns:a16="http://schemas.microsoft.com/office/drawing/2014/main" xmlns="" val="10000"/>
                  </a:ext>
                </a:extLst>
              </a:tr>
              <a:tr h="335483">
                <a:tc>
                  <a:txBody>
                    <a:bodyPr/>
                    <a:lstStyle/>
                    <a:p>
                      <a:pPr algn="l" rtl="0" fontAlgn="ctr"/>
                      <a:r>
                        <a:rPr lang="en-US" sz="1100" b="0" i="0" u="none" strike="noStrike" dirty="0">
                          <a:solidFill>
                            <a:srgbClr val="0070C0"/>
                          </a:solidFill>
                          <a:latin typeface="Calibri"/>
                        </a:rPr>
                        <a:t>Institutions (School)</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100" b="0" i="0" u="none" strike="noStrike" dirty="0">
                          <a:solidFill>
                            <a:srgbClr val="0070C0"/>
                          </a:solidFill>
                          <a:latin typeface="Calibri"/>
                        </a:rPr>
                        <a:t>12341</a:t>
                      </a:r>
                    </a:p>
                  </a:txBody>
                  <a:tcPr marL="0" marR="0" marT="0" marB="0" anchor="ctr"/>
                </a:tc>
                <a:tc>
                  <a:txBody>
                    <a:bodyPr/>
                    <a:lstStyle/>
                    <a:p>
                      <a:pPr algn="ctr" rtl="0" fontAlgn="b"/>
                      <a:r>
                        <a:rPr lang="en-US" sz="1100" b="0" i="0" u="none" strike="noStrike">
                          <a:solidFill>
                            <a:srgbClr val="0070C0"/>
                          </a:solidFill>
                          <a:latin typeface="Calibri"/>
                        </a:rPr>
                        <a:t>12341</a:t>
                      </a:r>
                    </a:p>
                  </a:txBody>
                  <a:tcPr marL="0" marR="0" marT="0" marB="0" anchor="ctr"/>
                </a:tc>
                <a:tc>
                  <a:txBody>
                    <a:bodyPr/>
                    <a:lstStyle/>
                    <a:p>
                      <a:pPr algn="ctr" rtl="0" fontAlgn="b"/>
                      <a:r>
                        <a:rPr lang="en-US" sz="1100" b="0" i="0" u="none" strike="noStrike">
                          <a:solidFill>
                            <a:srgbClr val="0070C0"/>
                          </a:solidFill>
                          <a:latin typeface="Calibri"/>
                        </a:rPr>
                        <a:t>100%</a:t>
                      </a:r>
                    </a:p>
                  </a:txBody>
                  <a:tcPr marL="0" marR="0" marT="0" marB="0" anchor="ctr"/>
                </a:tc>
                <a:extLst>
                  <a:ext uri="{0D108BD9-81ED-4DB2-BD59-A6C34878D82A}">
                    <a16:rowId xmlns:a16="http://schemas.microsoft.com/office/drawing/2014/main" xmlns="" val="10001"/>
                  </a:ext>
                </a:extLst>
              </a:tr>
              <a:tr h="271406">
                <a:tc>
                  <a:txBody>
                    <a:bodyPr/>
                    <a:lstStyle/>
                    <a:p>
                      <a:pPr algn="l" rtl="0" fontAlgn="ctr"/>
                      <a:r>
                        <a:rPr lang="en-US" sz="1100" b="0" i="0" u="none" strike="noStrike">
                          <a:solidFill>
                            <a:srgbClr val="0070C0"/>
                          </a:solidFill>
                          <a:latin typeface="Calibri"/>
                        </a:rPr>
                        <a:t>Children</a:t>
                      </a:r>
                      <a:r>
                        <a:rPr lang="en-US" sz="1100" b="0" i="0" u="none" strike="noStrike">
                          <a:solidFill>
                            <a:srgbClr val="0070C0"/>
                          </a:solidFill>
                          <a:latin typeface="Arial"/>
                        </a:rPr>
                        <a:t> </a:t>
                      </a:r>
                      <a:endParaRPr lang="en-US" sz="1100" b="0" i="0" u="none" strike="noStrike">
                        <a:solidFill>
                          <a:srgbClr val="0070C0"/>
                        </a:solidFill>
                        <a:latin typeface="Calibri"/>
                      </a:endParaRPr>
                    </a:p>
                  </a:txBody>
                  <a:tcPr marL="0" marR="0" marT="0" marB="0" anchor="ctr"/>
                </a:tc>
                <a:tc>
                  <a:txBody>
                    <a:bodyPr/>
                    <a:lstStyle/>
                    <a:p>
                      <a:pPr algn="ctr" rtl="0" fontAlgn="b"/>
                      <a:r>
                        <a:rPr lang="en-US" sz="1100" b="0" i="0" u="none" strike="noStrike" dirty="0">
                          <a:solidFill>
                            <a:srgbClr val="0070C0"/>
                          </a:solidFill>
                          <a:latin typeface="Calibri"/>
                        </a:rPr>
                        <a:t>2654807</a:t>
                      </a:r>
                    </a:p>
                  </a:txBody>
                  <a:tcPr marL="0" marR="0" marT="0" marB="0" anchor="ctr"/>
                </a:tc>
                <a:tc>
                  <a:txBody>
                    <a:bodyPr/>
                    <a:lstStyle/>
                    <a:p>
                      <a:pPr algn="ctr" rtl="0" fontAlgn="b"/>
                      <a:r>
                        <a:rPr lang="en-US" sz="1100" b="0" i="0" u="none" strike="noStrike">
                          <a:solidFill>
                            <a:srgbClr val="0070C0"/>
                          </a:solidFill>
                          <a:latin typeface="Calibri"/>
                        </a:rPr>
                        <a:t>2578727</a:t>
                      </a:r>
                    </a:p>
                  </a:txBody>
                  <a:tcPr marL="0" marR="0" marT="0" marB="0" anchor="ctr"/>
                </a:tc>
                <a:tc>
                  <a:txBody>
                    <a:bodyPr/>
                    <a:lstStyle/>
                    <a:p>
                      <a:pPr algn="ctr" rtl="0" fontAlgn="b"/>
                      <a:r>
                        <a:rPr lang="en-US" sz="1100" b="0" i="0" u="none" strike="noStrike">
                          <a:solidFill>
                            <a:srgbClr val="0070C0"/>
                          </a:solidFill>
                          <a:latin typeface="Calibri"/>
                        </a:rPr>
                        <a:t>97%</a:t>
                      </a:r>
                    </a:p>
                  </a:txBody>
                  <a:tcPr marL="0" marR="0" marT="0" marB="0" anchor="ctr"/>
                </a:tc>
                <a:extLst>
                  <a:ext uri="{0D108BD9-81ED-4DB2-BD59-A6C34878D82A}">
                    <a16:rowId xmlns:a16="http://schemas.microsoft.com/office/drawing/2014/main" xmlns="" val="10002"/>
                  </a:ext>
                </a:extLst>
              </a:tr>
              <a:tr h="338407">
                <a:tc>
                  <a:txBody>
                    <a:bodyPr/>
                    <a:lstStyle/>
                    <a:p>
                      <a:pPr algn="l" rtl="0" fontAlgn="ctr"/>
                      <a:r>
                        <a:rPr lang="en-US" sz="1100" b="0" i="0" u="none" strike="noStrike">
                          <a:solidFill>
                            <a:srgbClr val="0070C0"/>
                          </a:solidFill>
                          <a:latin typeface="Calibri"/>
                        </a:rPr>
                        <a:t>Working Days</a:t>
                      </a:r>
                      <a:r>
                        <a:rPr lang="en-US" sz="1100" b="0" i="0" u="none" strike="noStrike">
                          <a:solidFill>
                            <a:srgbClr val="0070C0"/>
                          </a:solidFill>
                          <a:latin typeface="Arial"/>
                        </a:rPr>
                        <a:t> </a:t>
                      </a:r>
                      <a:endParaRPr lang="en-US" sz="1100" b="0" i="0" u="none" strike="noStrike">
                        <a:solidFill>
                          <a:srgbClr val="0070C0"/>
                        </a:solidFill>
                        <a:latin typeface="Calibri"/>
                      </a:endParaRPr>
                    </a:p>
                  </a:txBody>
                  <a:tcPr marL="0" marR="0" marT="0" marB="0" anchor="ctr"/>
                </a:tc>
                <a:tc>
                  <a:txBody>
                    <a:bodyPr/>
                    <a:lstStyle/>
                    <a:p>
                      <a:pPr algn="ctr" rtl="0" fontAlgn="b"/>
                      <a:r>
                        <a:rPr lang="en-US" sz="1100" b="0" i="0" u="none" strike="noStrike" dirty="0">
                          <a:solidFill>
                            <a:srgbClr val="0070C0"/>
                          </a:solidFill>
                          <a:latin typeface="Calibri"/>
                        </a:rPr>
                        <a:t>210</a:t>
                      </a:r>
                    </a:p>
                  </a:txBody>
                  <a:tcPr marL="0" marR="0" marT="0" marB="0" anchor="ctr"/>
                </a:tc>
                <a:tc>
                  <a:txBody>
                    <a:bodyPr/>
                    <a:lstStyle/>
                    <a:p>
                      <a:pPr algn="ctr" rtl="0" fontAlgn="b"/>
                      <a:r>
                        <a:rPr lang="en-US" sz="1100" b="0" i="0" u="none" strike="noStrike" dirty="0">
                          <a:solidFill>
                            <a:srgbClr val="0070C0"/>
                          </a:solidFill>
                          <a:latin typeface="Calibri"/>
                        </a:rPr>
                        <a:t>200</a:t>
                      </a:r>
                    </a:p>
                  </a:txBody>
                  <a:tcPr marL="0" marR="0" marT="0" marB="0" anchor="ctr"/>
                </a:tc>
                <a:tc>
                  <a:txBody>
                    <a:bodyPr/>
                    <a:lstStyle/>
                    <a:p>
                      <a:pPr algn="ctr" rtl="0" fontAlgn="b"/>
                      <a:r>
                        <a:rPr lang="en-US" sz="1100" b="0" i="0" u="none" strike="noStrike">
                          <a:solidFill>
                            <a:srgbClr val="0070C0"/>
                          </a:solidFill>
                          <a:latin typeface="Calibri"/>
                        </a:rPr>
                        <a:t>95%</a:t>
                      </a:r>
                    </a:p>
                  </a:txBody>
                  <a:tcPr marL="0" marR="0" marT="0" marB="0" anchor="ctr"/>
                </a:tc>
                <a:extLst>
                  <a:ext uri="{0D108BD9-81ED-4DB2-BD59-A6C34878D82A}">
                    <a16:rowId xmlns:a16="http://schemas.microsoft.com/office/drawing/2014/main" xmlns="" val="10003"/>
                  </a:ext>
                </a:extLst>
              </a:tr>
              <a:tr h="374331">
                <a:tc>
                  <a:txBody>
                    <a:bodyPr/>
                    <a:lstStyle/>
                    <a:p>
                      <a:pPr algn="l" rtl="0" fontAlgn="ctr"/>
                      <a:r>
                        <a:rPr lang="en-US" sz="1100" b="0" i="0" u="none" strike="noStrike">
                          <a:solidFill>
                            <a:srgbClr val="0070C0"/>
                          </a:solidFill>
                          <a:latin typeface="Calibri"/>
                        </a:rPr>
                        <a:t>Food Grain Utilisation (in MTs)</a:t>
                      </a:r>
                      <a:r>
                        <a:rPr lang="en-US" sz="1100" b="0" i="0" u="none" strike="noStrike">
                          <a:solidFill>
                            <a:srgbClr val="0070C0"/>
                          </a:solidFill>
                          <a:latin typeface="Arial"/>
                        </a:rPr>
                        <a:t> </a:t>
                      </a:r>
                      <a:endParaRPr lang="en-US" sz="1100" b="0" i="0" u="none" strike="noStrike">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67013.58</a:t>
                      </a:r>
                    </a:p>
                  </a:txBody>
                  <a:tcPr marL="0" marR="0" marT="0" marB="0" anchor="ctr"/>
                </a:tc>
                <a:tc>
                  <a:txBody>
                    <a:bodyPr/>
                    <a:lstStyle/>
                    <a:p>
                      <a:pPr algn="ctr" rtl="0" fontAlgn="b"/>
                      <a:r>
                        <a:rPr lang="en-US" sz="1100" b="0" i="0" u="none" strike="noStrike" dirty="0">
                          <a:solidFill>
                            <a:srgbClr val="0070C0"/>
                          </a:solidFill>
                          <a:latin typeface="Calibri"/>
                        </a:rPr>
                        <a:t>61140.12</a:t>
                      </a:r>
                    </a:p>
                  </a:txBody>
                  <a:tcPr marL="0" marR="0" marT="0" marB="0" anchor="ctr"/>
                </a:tc>
                <a:tc>
                  <a:txBody>
                    <a:bodyPr/>
                    <a:lstStyle/>
                    <a:p>
                      <a:pPr algn="ctr" rtl="0" fontAlgn="b"/>
                      <a:r>
                        <a:rPr lang="en-US" sz="1100" b="0" i="0" u="none" strike="noStrike">
                          <a:solidFill>
                            <a:srgbClr val="0070C0"/>
                          </a:solidFill>
                          <a:latin typeface="Calibri"/>
                        </a:rPr>
                        <a:t>91%</a:t>
                      </a:r>
                    </a:p>
                  </a:txBody>
                  <a:tcPr marL="0" marR="0" marT="0" marB="0" anchor="ctr"/>
                </a:tc>
                <a:extLst>
                  <a:ext uri="{0D108BD9-81ED-4DB2-BD59-A6C34878D82A}">
                    <a16:rowId xmlns:a16="http://schemas.microsoft.com/office/drawing/2014/main" xmlns="" val="10004"/>
                  </a:ext>
                </a:extLst>
              </a:tr>
              <a:tr h="382889">
                <a:tc>
                  <a:txBody>
                    <a:bodyPr/>
                    <a:lstStyle/>
                    <a:p>
                      <a:pPr algn="l" rtl="0" fontAlgn="ctr"/>
                      <a:r>
                        <a:rPr lang="en-US" sz="1100" b="0" i="0" u="none" strike="noStrike">
                          <a:solidFill>
                            <a:srgbClr val="0070C0"/>
                          </a:solidFill>
                          <a:latin typeface="Calibri"/>
                        </a:rPr>
                        <a:t>Cooking Cost     (Rs. in Lacs)</a:t>
                      </a:r>
                      <a:r>
                        <a:rPr lang="en-US" sz="1100" b="0" i="0" u="none" strike="noStrike">
                          <a:solidFill>
                            <a:srgbClr val="0070C0"/>
                          </a:solidFill>
                          <a:latin typeface="Arial"/>
                        </a:rPr>
                        <a:t> </a:t>
                      </a:r>
                      <a:endParaRPr lang="en-US" sz="1100" b="0" i="0" u="none" strike="noStrike">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45568.2</a:t>
                      </a:r>
                    </a:p>
                  </a:txBody>
                  <a:tcPr marL="0" marR="0" marT="0" marB="0" anchor="ctr"/>
                </a:tc>
                <a:tc>
                  <a:txBody>
                    <a:bodyPr/>
                    <a:lstStyle/>
                    <a:p>
                      <a:pPr algn="ctr" rtl="0" fontAlgn="b"/>
                      <a:r>
                        <a:rPr lang="en-US" sz="1100" b="0" i="0" u="none" strike="noStrike" dirty="0">
                          <a:solidFill>
                            <a:srgbClr val="0070C0"/>
                          </a:solidFill>
                          <a:latin typeface="Calibri"/>
                        </a:rPr>
                        <a:t>41131.12</a:t>
                      </a:r>
                    </a:p>
                  </a:txBody>
                  <a:tcPr marL="0" marR="0" marT="0" marB="0" anchor="ctr"/>
                </a:tc>
                <a:tc>
                  <a:txBody>
                    <a:bodyPr/>
                    <a:lstStyle/>
                    <a:p>
                      <a:pPr algn="ctr" rtl="0" fontAlgn="b"/>
                      <a:r>
                        <a:rPr lang="en-US" sz="1100" b="0" i="0" u="none" strike="noStrike" dirty="0">
                          <a:solidFill>
                            <a:srgbClr val="0070C0"/>
                          </a:solidFill>
                          <a:latin typeface="Calibri"/>
                        </a:rPr>
                        <a:t>90%</a:t>
                      </a:r>
                    </a:p>
                  </a:txBody>
                  <a:tcPr marL="0" marR="0" marT="0" marB="0" anchor="ctr"/>
                </a:tc>
                <a:extLst>
                  <a:ext uri="{0D108BD9-81ED-4DB2-BD59-A6C34878D82A}">
                    <a16:rowId xmlns:a16="http://schemas.microsoft.com/office/drawing/2014/main" xmlns="" val="10005"/>
                  </a:ext>
                </a:extLst>
              </a:tr>
              <a:tr h="305002">
                <a:tc>
                  <a:txBody>
                    <a:bodyPr/>
                    <a:lstStyle/>
                    <a:p>
                      <a:pPr algn="l" rtl="0" fontAlgn="ctr"/>
                      <a:r>
                        <a:rPr lang="en-US" sz="1100" b="0" i="0" u="none" strike="noStrike">
                          <a:solidFill>
                            <a:srgbClr val="0070C0"/>
                          </a:solidFill>
                          <a:latin typeface="Calibri"/>
                        </a:rPr>
                        <a:t>CCH Engaged</a:t>
                      </a:r>
                      <a:r>
                        <a:rPr lang="en-US" sz="1100" b="0" i="0" u="none" strike="noStrike">
                          <a:solidFill>
                            <a:srgbClr val="0070C0"/>
                          </a:solidFill>
                          <a:latin typeface="Arial"/>
                        </a:rPr>
                        <a:t> </a:t>
                      </a:r>
                      <a:endParaRPr lang="en-US" sz="1100" b="0" i="0" u="none" strike="noStrike">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17673</a:t>
                      </a:r>
                    </a:p>
                  </a:txBody>
                  <a:tcPr marL="0" marR="0" marT="0" marB="0" anchor="ctr"/>
                </a:tc>
                <a:tc>
                  <a:txBody>
                    <a:bodyPr/>
                    <a:lstStyle/>
                    <a:p>
                      <a:pPr algn="ctr" rtl="0" fontAlgn="b"/>
                      <a:r>
                        <a:rPr lang="en-US" sz="1100" b="0" i="0" u="none" strike="noStrike">
                          <a:solidFill>
                            <a:srgbClr val="0070C0"/>
                          </a:solidFill>
                          <a:latin typeface="Calibri"/>
                        </a:rPr>
                        <a:t>14389</a:t>
                      </a:r>
                    </a:p>
                  </a:txBody>
                  <a:tcPr marL="0" marR="0" marT="0" marB="0" anchor="ctr"/>
                </a:tc>
                <a:tc>
                  <a:txBody>
                    <a:bodyPr/>
                    <a:lstStyle/>
                    <a:p>
                      <a:pPr algn="ctr" rtl="0" fontAlgn="b"/>
                      <a:r>
                        <a:rPr lang="en-US" sz="1100" b="0" i="0" u="none" strike="noStrike" dirty="0">
                          <a:solidFill>
                            <a:srgbClr val="0070C0"/>
                          </a:solidFill>
                          <a:latin typeface="Calibri"/>
                        </a:rPr>
                        <a:t>81%</a:t>
                      </a:r>
                    </a:p>
                  </a:txBody>
                  <a:tcPr marL="0" marR="0" marT="0" marB="0" anchor="ctr"/>
                </a:tc>
                <a:extLst>
                  <a:ext uri="{0D108BD9-81ED-4DB2-BD59-A6C34878D82A}">
                    <a16:rowId xmlns:a16="http://schemas.microsoft.com/office/drawing/2014/main" xmlns="" val="10006"/>
                  </a:ext>
                </a:extLst>
              </a:tr>
              <a:tr h="382889">
                <a:tc>
                  <a:txBody>
                    <a:bodyPr/>
                    <a:lstStyle/>
                    <a:p>
                      <a:pPr algn="l" rtl="0" fontAlgn="ctr"/>
                      <a:r>
                        <a:rPr lang="en-US" sz="1100" b="0" i="0" u="none" strike="noStrike" dirty="0">
                          <a:solidFill>
                            <a:srgbClr val="0070C0"/>
                          </a:solidFill>
                          <a:latin typeface="Calibri"/>
                        </a:rPr>
                        <a:t>CCH Honorarium (Rs. in Lacs)</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14495.91</a:t>
                      </a:r>
                    </a:p>
                  </a:txBody>
                  <a:tcPr marL="0" marR="0" marT="0" marB="0" anchor="ctr"/>
                </a:tc>
                <a:tc>
                  <a:txBody>
                    <a:bodyPr/>
                    <a:lstStyle/>
                    <a:p>
                      <a:pPr algn="ctr" rtl="0" fontAlgn="b"/>
                      <a:r>
                        <a:rPr lang="en-US" sz="1100" b="0" i="0" u="none" strike="noStrike">
                          <a:solidFill>
                            <a:srgbClr val="0070C0"/>
                          </a:solidFill>
                          <a:latin typeface="Calibri"/>
                        </a:rPr>
                        <a:t>12345.27</a:t>
                      </a:r>
                    </a:p>
                  </a:txBody>
                  <a:tcPr marL="0" marR="0" marT="0" marB="0" anchor="ctr"/>
                </a:tc>
                <a:tc>
                  <a:txBody>
                    <a:bodyPr/>
                    <a:lstStyle/>
                    <a:p>
                      <a:pPr algn="ctr" rtl="0" fontAlgn="b"/>
                      <a:r>
                        <a:rPr lang="en-US" sz="1100" b="0" i="0" u="none" strike="noStrike" dirty="0">
                          <a:solidFill>
                            <a:srgbClr val="0070C0"/>
                          </a:solidFill>
                          <a:latin typeface="Calibri"/>
                        </a:rPr>
                        <a:t>85%</a:t>
                      </a:r>
                    </a:p>
                  </a:txBody>
                  <a:tcPr marL="0" marR="0" marT="0" marB="0" anchor="ctr"/>
                </a:tc>
                <a:extLst>
                  <a:ext uri="{0D108BD9-81ED-4DB2-BD59-A6C34878D82A}">
                    <a16:rowId xmlns:a16="http://schemas.microsoft.com/office/drawing/2014/main" xmlns="" val="10007"/>
                  </a:ext>
                </a:extLst>
              </a:tr>
              <a:tr h="317521">
                <a:tc>
                  <a:txBody>
                    <a:bodyPr/>
                    <a:lstStyle/>
                    <a:p>
                      <a:pPr algn="l" rtl="0" fontAlgn="ctr"/>
                      <a:r>
                        <a:rPr lang="en-US" sz="1100" b="0" i="0" u="none" strike="noStrike">
                          <a:solidFill>
                            <a:srgbClr val="0070C0"/>
                          </a:solidFill>
                          <a:latin typeface="Calibri"/>
                        </a:rPr>
                        <a:t>TA  (Rs. in Lacs)</a:t>
                      </a:r>
                      <a:r>
                        <a:rPr lang="en-US" sz="1100" b="0" i="0" u="none" strike="noStrike">
                          <a:solidFill>
                            <a:srgbClr val="0070C0"/>
                          </a:solidFill>
                          <a:latin typeface="Arial"/>
                        </a:rPr>
                        <a:t> </a:t>
                      </a:r>
                      <a:endParaRPr lang="en-US" sz="1100" b="0" i="0" u="none" strike="noStrike">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462.03</a:t>
                      </a:r>
                    </a:p>
                  </a:txBody>
                  <a:tcPr marL="0" marR="0" marT="0" marB="0" anchor="ctr"/>
                </a:tc>
                <a:tc>
                  <a:txBody>
                    <a:bodyPr/>
                    <a:lstStyle/>
                    <a:p>
                      <a:pPr algn="ctr" rtl="0" fontAlgn="b"/>
                      <a:r>
                        <a:rPr lang="en-US" sz="1100" b="0" i="0" u="none" strike="noStrike">
                          <a:solidFill>
                            <a:srgbClr val="0070C0"/>
                          </a:solidFill>
                          <a:latin typeface="Calibri"/>
                        </a:rPr>
                        <a:t>462.04</a:t>
                      </a:r>
                    </a:p>
                  </a:txBody>
                  <a:tcPr marL="0" marR="0" marT="0" marB="0" anchor="ctr"/>
                </a:tc>
                <a:tc>
                  <a:txBody>
                    <a:bodyPr/>
                    <a:lstStyle/>
                    <a:p>
                      <a:pPr algn="ctr" rtl="0" fontAlgn="b"/>
                      <a:r>
                        <a:rPr lang="en-US" sz="1100" b="0" i="0" u="none" strike="noStrike" dirty="0">
                          <a:solidFill>
                            <a:srgbClr val="0070C0"/>
                          </a:solidFill>
                          <a:latin typeface="Calibri"/>
                        </a:rPr>
                        <a:t>100%</a:t>
                      </a:r>
                    </a:p>
                  </a:txBody>
                  <a:tcPr marL="0" marR="0" marT="0" marB="0" anchor="ctr"/>
                </a:tc>
                <a:extLst>
                  <a:ext uri="{0D108BD9-81ED-4DB2-BD59-A6C34878D82A}">
                    <a16:rowId xmlns:a16="http://schemas.microsoft.com/office/drawing/2014/main" xmlns="" val="10008"/>
                  </a:ext>
                </a:extLst>
              </a:tr>
              <a:tr h="318840">
                <a:tc>
                  <a:txBody>
                    <a:bodyPr/>
                    <a:lstStyle/>
                    <a:p>
                      <a:pPr algn="l" rtl="0" fontAlgn="ctr"/>
                      <a:r>
                        <a:rPr lang="en-US" sz="1100" b="0" i="0" u="none" strike="noStrike">
                          <a:solidFill>
                            <a:srgbClr val="0070C0"/>
                          </a:solidFill>
                          <a:latin typeface="Calibri"/>
                        </a:rPr>
                        <a:t>MME (Rs. in Lacs)</a:t>
                      </a:r>
                      <a:r>
                        <a:rPr lang="en-US" sz="1100" b="0" i="0" u="none" strike="noStrike">
                          <a:solidFill>
                            <a:srgbClr val="0070C0"/>
                          </a:solidFill>
                          <a:latin typeface="Arial"/>
                        </a:rPr>
                        <a:t> </a:t>
                      </a:r>
                      <a:endParaRPr lang="en-US" sz="1100" b="0" i="0" u="none" strike="noStrike">
                        <a:solidFill>
                          <a:srgbClr val="0070C0"/>
                        </a:solidFill>
                        <a:latin typeface="Calibri"/>
                      </a:endParaRPr>
                    </a:p>
                  </a:txBody>
                  <a:tcPr marL="0" marR="0" marT="0" marB="0" anchor="ctr"/>
                </a:tc>
                <a:tc>
                  <a:txBody>
                    <a:bodyPr/>
                    <a:lstStyle/>
                    <a:p>
                      <a:pPr algn="ctr" rtl="0" fontAlgn="b"/>
                      <a:r>
                        <a:rPr lang="en-US" sz="1100" b="0" i="0" u="none" strike="noStrike" dirty="0">
                          <a:solidFill>
                            <a:srgbClr val="0070C0"/>
                          </a:solidFill>
                          <a:latin typeface="Calibri"/>
                        </a:rPr>
                        <a:t>375.29</a:t>
                      </a:r>
                    </a:p>
                  </a:txBody>
                  <a:tcPr marL="0" marR="0" marT="0" marB="0" anchor="ctr"/>
                </a:tc>
                <a:tc>
                  <a:txBody>
                    <a:bodyPr/>
                    <a:lstStyle/>
                    <a:p>
                      <a:pPr algn="ctr" rtl="0" fontAlgn="b"/>
                      <a:r>
                        <a:rPr lang="en-US" sz="1100" b="0" i="0" u="none" strike="noStrike">
                          <a:solidFill>
                            <a:srgbClr val="0070C0"/>
                          </a:solidFill>
                          <a:latin typeface="Calibri"/>
                        </a:rPr>
                        <a:t>356.23</a:t>
                      </a:r>
                    </a:p>
                  </a:txBody>
                  <a:tcPr marL="0" marR="0" marT="0" marB="0" anchor="ctr"/>
                </a:tc>
                <a:tc>
                  <a:txBody>
                    <a:bodyPr/>
                    <a:lstStyle/>
                    <a:p>
                      <a:pPr algn="ctr" rtl="0" fontAlgn="b"/>
                      <a:r>
                        <a:rPr lang="en-US" sz="1100" b="0" i="0" u="none" strike="noStrike" dirty="0">
                          <a:solidFill>
                            <a:srgbClr val="0070C0"/>
                          </a:solidFill>
                          <a:latin typeface="Calibri"/>
                        </a:rPr>
                        <a:t>95%</a:t>
                      </a:r>
                    </a:p>
                  </a:txBody>
                  <a:tcPr marL="0" marR="0" marT="0" marB="0" anchor="ctr"/>
                </a:tc>
                <a:extLst>
                  <a:ext uri="{0D108BD9-81ED-4DB2-BD59-A6C34878D82A}">
                    <a16:rowId xmlns:a16="http://schemas.microsoft.com/office/drawing/2014/main" xmlns="" val="10009"/>
                  </a:ext>
                </a:extLst>
              </a:tr>
              <a:tr h="254478">
                <a:tc>
                  <a:txBody>
                    <a:bodyPr/>
                    <a:lstStyle/>
                    <a:p>
                      <a:pPr algn="l" rtl="0" fontAlgn="ctr"/>
                      <a:r>
                        <a:rPr lang="en-US" sz="1100" b="0" i="0" u="none" strike="noStrike" dirty="0">
                          <a:solidFill>
                            <a:srgbClr val="0070C0"/>
                          </a:solidFill>
                          <a:latin typeface="Calibri"/>
                        </a:rPr>
                        <a:t>Kitchen cum Store </a:t>
                      </a:r>
                    </a:p>
                  </a:txBody>
                  <a:tcPr marL="0" marR="0" marT="0" marB="0" anchor="ctr"/>
                </a:tc>
                <a:tc>
                  <a:txBody>
                    <a:bodyPr/>
                    <a:lstStyle/>
                    <a:p>
                      <a:pPr algn="ctr" rtl="0" fontAlgn="b"/>
                      <a:r>
                        <a:rPr lang="en-US" sz="1100" b="0" i="0" u="none" strike="noStrike" dirty="0">
                          <a:solidFill>
                            <a:srgbClr val="0070C0"/>
                          </a:solidFill>
                          <a:latin typeface="Calibri"/>
                        </a:rPr>
                        <a:t>5481</a:t>
                      </a:r>
                    </a:p>
                  </a:txBody>
                  <a:tcPr marL="0" marR="0" marT="0" marB="0" anchor="ctr"/>
                </a:tc>
                <a:tc>
                  <a:txBody>
                    <a:bodyPr/>
                    <a:lstStyle/>
                    <a:p>
                      <a:pPr algn="ctr" rtl="0" fontAlgn="b"/>
                      <a:r>
                        <a:rPr lang="en-US" sz="1100" b="0" i="0" u="none" strike="noStrike">
                          <a:solidFill>
                            <a:srgbClr val="0070C0"/>
                          </a:solidFill>
                          <a:latin typeface="Calibri"/>
                        </a:rPr>
                        <a:t>2450</a:t>
                      </a:r>
                    </a:p>
                  </a:txBody>
                  <a:tcPr marL="0" marR="0" marT="0" marB="0" anchor="ctr"/>
                </a:tc>
                <a:tc>
                  <a:txBody>
                    <a:bodyPr/>
                    <a:lstStyle/>
                    <a:p>
                      <a:pPr algn="ctr" rtl="0" fontAlgn="b"/>
                      <a:r>
                        <a:rPr lang="en-US" sz="1100" b="0" i="0" u="none" strike="noStrike" dirty="0">
                          <a:solidFill>
                            <a:srgbClr val="0070C0"/>
                          </a:solidFill>
                          <a:latin typeface="Calibri"/>
                        </a:rPr>
                        <a:t>45%</a:t>
                      </a:r>
                    </a:p>
                  </a:txBody>
                  <a:tcPr marL="0" marR="0" marT="0" marB="0" anchor="ctr"/>
                </a:tc>
                <a:extLst>
                  <a:ext uri="{0D108BD9-81ED-4DB2-BD59-A6C34878D82A}">
                    <a16:rowId xmlns:a16="http://schemas.microsoft.com/office/drawing/2014/main" xmlns="" val="10010"/>
                  </a:ext>
                </a:extLst>
              </a:tr>
              <a:tr h="335483">
                <a:tc>
                  <a:txBody>
                    <a:bodyPr/>
                    <a:lstStyle/>
                    <a:p>
                      <a:pPr algn="l" rtl="0" fontAlgn="ctr"/>
                      <a:r>
                        <a:rPr lang="en-US" sz="1100" b="0" i="0" u="none" strike="noStrike" dirty="0">
                          <a:solidFill>
                            <a:srgbClr val="0070C0"/>
                          </a:solidFill>
                          <a:latin typeface="Calibri"/>
                        </a:rPr>
                        <a:t>Kitchen Devices </a:t>
                      </a:r>
                    </a:p>
                  </a:txBody>
                  <a:tcPr marL="0" marR="0" marT="0" marB="0" anchor="ctr"/>
                </a:tc>
                <a:tc>
                  <a:txBody>
                    <a:bodyPr/>
                    <a:lstStyle/>
                    <a:p>
                      <a:pPr algn="ctr" rtl="0" fontAlgn="b"/>
                      <a:r>
                        <a:rPr lang="en-US" sz="1100" b="0" i="0" u="none" strike="noStrike">
                          <a:solidFill>
                            <a:srgbClr val="0070C0"/>
                          </a:solidFill>
                          <a:latin typeface="Calibri"/>
                        </a:rPr>
                        <a:t>13831</a:t>
                      </a:r>
                    </a:p>
                  </a:txBody>
                  <a:tcPr marL="0" marR="0" marT="0" marB="0" anchor="ctr"/>
                </a:tc>
                <a:tc>
                  <a:txBody>
                    <a:bodyPr/>
                    <a:lstStyle/>
                    <a:p>
                      <a:pPr algn="ctr" rtl="0" fontAlgn="b"/>
                      <a:r>
                        <a:rPr lang="en-US" sz="1100" b="0" i="0" u="none" strike="noStrike">
                          <a:solidFill>
                            <a:srgbClr val="0070C0"/>
                          </a:solidFill>
                          <a:latin typeface="Calibri"/>
                        </a:rPr>
                        <a:t>13831</a:t>
                      </a:r>
                    </a:p>
                  </a:txBody>
                  <a:tcPr marL="0" marR="0" marT="0" marB="0" anchor="ctr"/>
                </a:tc>
                <a:tc>
                  <a:txBody>
                    <a:bodyPr/>
                    <a:lstStyle/>
                    <a:p>
                      <a:pPr algn="ctr" rtl="0" fontAlgn="b"/>
                      <a:r>
                        <a:rPr lang="en-US" sz="1100" b="0" i="0" u="none" strike="noStrike" dirty="0">
                          <a:solidFill>
                            <a:srgbClr val="0070C0"/>
                          </a:solidFill>
                          <a:latin typeface="Calibri"/>
                        </a:rPr>
                        <a:t>100%</a:t>
                      </a:r>
                    </a:p>
                  </a:txBody>
                  <a:tcPr marL="0" marR="0" marT="0" marB="0" anchor="ctr"/>
                </a:tc>
                <a:extLst>
                  <a:ext uri="{0D108BD9-81ED-4DB2-BD59-A6C34878D82A}">
                    <a16:rowId xmlns:a16="http://schemas.microsoft.com/office/drawing/2014/main" xmlns="" val="10011"/>
                  </a:ext>
                </a:extLst>
              </a:tr>
              <a:tr h="382889">
                <a:tc>
                  <a:txBody>
                    <a:bodyPr/>
                    <a:lstStyle/>
                    <a:p>
                      <a:pPr algn="l" rtl="0" fontAlgn="ctr"/>
                      <a:r>
                        <a:rPr lang="en-US" sz="1100" b="0" i="0" u="none" strike="noStrike" dirty="0">
                          <a:solidFill>
                            <a:srgbClr val="0070C0"/>
                          </a:solidFill>
                          <a:latin typeface="+mn-lt"/>
                        </a:rPr>
                        <a:t>Health Check-up</a:t>
                      </a:r>
                      <a:r>
                        <a:rPr lang="en-US" sz="1100" b="0" i="0" u="none" strike="noStrike" dirty="0">
                          <a:solidFill>
                            <a:srgbClr val="0070C0"/>
                          </a:solidFill>
                          <a:latin typeface="Arial"/>
                        </a:rPr>
                        <a:t> </a:t>
                      </a:r>
                    </a:p>
                    <a:p>
                      <a:pPr algn="l" rtl="0" fontAlgn="ctr"/>
                      <a:r>
                        <a:rPr lang="en-US" sz="1100" b="0" i="0" u="none" strike="noStrike" dirty="0">
                          <a:solidFill>
                            <a:srgbClr val="0070C0"/>
                          </a:solidFill>
                          <a:latin typeface="Calibri"/>
                        </a:rPr>
                        <a:t>(No. of Children)</a:t>
                      </a:r>
                    </a:p>
                  </a:txBody>
                  <a:tcPr marL="0" marR="0" marT="0" marB="0" anchor="ctr"/>
                </a:tc>
                <a:tc>
                  <a:txBody>
                    <a:bodyPr/>
                    <a:lstStyle/>
                    <a:p>
                      <a:pPr algn="ctr" rtl="0" fontAlgn="b"/>
                      <a:r>
                        <a:rPr lang="en-US" sz="1100" b="0" i="0" u="none" strike="noStrike">
                          <a:solidFill>
                            <a:srgbClr val="0070C0"/>
                          </a:solidFill>
                          <a:latin typeface="Calibri"/>
                        </a:rPr>
                        <a:t>2728751</a:t>
                      </a:r>
                    </a:p>
                  </a:txBody>
                  <a:tcPr marL="0" marR="0" marT="0" marB="0" anchor="ctr"/>
                </a:tc>
                <a:tc>
                  <a:txBody>
                    <a:bodyPr/>
                    <a:lstStyle/>
                    <a:p>
                      <a:pPr algn="ctr" rtl="0" fontAlgn="b"/>
                      <a:r>
                        <a:rPr lang="en-US" sz="1100" b="0" i="0" u="none" strike="noStrike">
                          <a:solidFill>
                            <a:srgbClr val="0070C0"/>
                          </a:solidFill>
                          <a:latin typeface="Calibri"/>
                        </a:rPr>
                        <a:t>2673996</a:t>
                      </a:r>
                    </a:p>
                  </a:txBody>
                  <a:tcPr marL="0" marR="0" marT="0" marB="0" anchor="ctr"/>
                </a:tc>
                <a:tc>
                  <a:txBody>
                    <a:bodyPr/>
                    <a:lstStyle/>
                    <a:p>
                      <a:pPr algn="ctr" rtl="0" fontAlgn="b"/>
                      <a:r>
                        <a:rPr lang="en-US" sz="1100" b="0" i="0" u="none" strike="noStrike" dirty="0">
                          <a:solidFill>
                            <a:srgbClr val="0070C0"/>
                          </a:solidFill>
                          <a:latin typeface="Calibri"/>
                        </a:rPr>
                        <a:t>98%</a:t>
                      </a:r>
                    </a:p>
                  </a:txBody>
                  <a:tcPr marL="0" marR="0" marT="0" marB="0" anchor="ctr"/>
                </a:tc>
                <a:extLst>
                  <a:ext uri="{0D108BD9-81ED-4DB2-BD59-A6C34878D82A}">
                    <a16:rowId xmlns:a16="http://schemas.microsoft.com/office/drawing/2014/main" xmlns="" val="10012"/>
                  </a:ext>
                </a:extLst>
              </a:tr>
              <a:tr h="238875">
                <a:tc>
                  <a:txBody>
                    <a:bodyPr/>
                    <a:lstStyle/>
                    <a:p>
                      <a:pPr algn="l" rtl="0" fontAlgn="ctr"/>
                      <a:r>
                        <a:rPr lang="en-US" sz="1100" b="0" i="0" u="none" strike="noStrike" dirty="0">
                          <a:solidFill>
                            <a:srgbClr val="0070C0"/>
                          </a:solidFill>
                          <a:latin typeface="Calibri"/>
                        </a:rPr>
                        <a:t>Annual Data Entry</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12341</a:t>
                      </a:r>
                    </a:p>
                  </a:txBody>
                  <a:tcPr marL="0" marR="0" marT="0" marB="0" anchor="ctr"/>
                </a:tc>
                <a:tc>
                  <a:txBody>
                    <a:bodyPr/>
                    <a:lstStyle/>
                    <a:p>
                      <a:pPr algn="ctr" rtl="0" fontAlgn="b"/>
                      <a:r>
                        <a:rPr lang="en-US" sz="1100" b="0" i="0" u="none" strike="noStrike">
                          <a:solidFill>
                            <a:srgbClr val="0070C0"/>
                          </a:solidFill>
                          <a:latin typeface="Calibri"/>
                        </a:rPr>
                        <a:t>12330</a:t>
                      </a:r>
                    </a:p>
                  </a:txBody>
                  <a:tcPr marL="0" marR="0" marT="0" marB="0" anchor="ctr"/>
                </a:tc>
                <a:tc>
                  <a:txBody>
                    <a:bodyPr/>
                    <a:lstStyle/>
                    <a:p>
                      <a:pPr algn="ctr" rtl="0" fontAlgn="b"/>
                      <a:r>
                        <a:rPr lang="en-US" sz="1100" b="0" i="0" u="none" strike="noStrike" dirty="0">
                          <a:solidFill>
                            <a:srgbClr val="0070C0"/>
                          </a:solidFill>
                          <a:latin typeface="Calibri"/>
                        </a:rPr>
                        <a:t>100%</a:t>
                      </a:r>
                    </a:p>
                  </a:txBody>
                  <a:tcPr marL="0" marR="0" marT="0" marB="0" anchor="ctr"/>
                </a:tc>
                <a:extLst>
                  <a:ext uri="{0D108BD9-81ED-4DB2-BD59-A6C34878D82A}">
                    <a16:rowId xmlns:a16="http://schemas.microsoft.com/office/drawing/2014/main" xmlns="" val="10013"/>
                  </a:ext>
                </a:extLst>
              </a:tr>
              <a:tr h="195726">
                <a:tc>
                  <a:txBody>
                    <a:bodyPr/>
                    <a:lstStyle/>
                    <a:p>
                      <a:pPr algn="l" rtl="0" fontAlgn="ctr"/>
                      <a:r>
                        <a:rPr lang="en-US" sz="1100" b="0" i="0" u="none" strike="noStrike" dirty="0">
                          <a:solidFill>
                            <a:srgbClr val="0070C0"/>
                          </a:solidFill>
                          <a:latin typeface="Calibri"/>
                        </a:rPr>
                        <a:t>Monthly Data Entry</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100" b="0" i="0" u="none" strike="noStrike">
                          <a:solidFill>
                            <a:srgbClr val="0070C0"/>
                          </a:solidFill>
                          <a:latin typeface="Calibri"/>
                        </a:rPr>
                        <a:t>12341</a:t>
                      </a:r>
                    </a:p>
                  </a:txBody>
                  <a:tcPr marL="0" marR="0" marT="0" marB="0" anchor="ctr"/>
                </a:tc>
                <a:tc>
                  <a:txBody>
                    <a:bodyPr/>
                    <a:lstStyle/>
                    <a:p>
                      <a:pPr algn="ctr" rtl="0" fontAlgn="b"/>
                      <a:r>
                        <a:rPr lang="en-US" sz="1100" b="0" i="0" u="none" strike="noStrike" dirty="0">
                          <a:solidFill>
                            <a:srgbClr val="0070C0"/>
                          </a:solidFill>
                          <a:latin typeface="Calibri"/>
                        </a:rPr>
                        <a:t>11813</a:t>
                      </a:r>
                    </a:p>
                  </a:txBody>
                  <a:tcPr marL="0" marR="0" marT="0" marB="0" anchor="ctr"/>
                </a:tc>
                <a:tc>
                  <a:txBody>
                    <a:bodyPr/>
                    <a:lstStyle/>
                    <a:p>
                      <a:pPr algn="ctr" rtl="0" fontAlgn="b"/>
                      <a:r>
                        <a:rPr lang="en-US" sz="1100" b="0" i="0" u="none" strike="noStrike" dirty="0">
                          <a:solidFill>
                            <a:srgbClr val="0070C0"/>
                          </a:solidFill>
                          <a:latin typeface="Calibri"/>
                        </a:rPr>
                        <a:t>96%</a:t>
                      </a:r>
                    </a:p>
                  </a:txBody>
                  <a:tcPr marL="0" marR="0" marT="0" marB="0" anchor="ctr"/>
                </a:tc>
                <a:extLst>
                  <a:ext uri="{0D108BD9-81ED-4DB2-BD59-A6C34878D82A}">
                    <a16:rowId xmlns:a16="http://schemas.microsoft.com/office/drawing/2014/main" xmlns="" val="10014"/>
                  </a:ext>
                </a:extLst>
              </a:tr>
            </a:tbl>
          </a:graphicData>
        </a:graphic>
      </p:graphicFrame>
      <p:sp>
        <p:nvSpPr>
          <p:cNvPr id="7" name="Slide Number Placeholder 6"/>
          <p:cNvSpPr>
            <a:spLocks noGrp="1"/>
          </p:cNvSpPr>
          <p:nvPr>
            <p:ph type="sldNum" sz="quarter" idx="12"/>
          </p:nvPr>
        </p:nvSpPr>
        <p:spPr/>
        <p:txBody>
          <a:bodyPr/>
          <a:lstStyle/>
          <a:p>
            <a:fld id="{6342436F-A003-49D2-BDA8-A65B203CD7B7}" type="slidenum">
              <a:rPr lang="en-US" smtClean="0"/>
              <a:pPr/>
              <a:t>11</a:t>
            </a:fld>
            <a:endParaRPr lang="en-US"/>
          </a:p>
        </p:txBody>
      </p:sp>
      <p:pic>
        <p:nvPicPr>
          <p:cNvPr id="2" name="Picture 1"/>
          <p:cNvPicPr>
            <a:picLocks noChangeAspect="1"/>
          </p:cNvPicPr>
          <p:nvPr/>
        </p:nvPicPr>
        <p:blipFill>
          <a:blip r:embed="rId3"/>
          <a:stretch>
            <a:fillRect/>
          </a:stretch>
        </p:blipFill>
        <p:spPr>
          <a:xfrm>
            <a:off x="4419599" y="1124744"/>
            <a:ext cx="4724401" cy="40100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2"/>
          </p:nvPr>
        </p:nvSpPr>
        <p:spPr bwMode="auto">
          <a:xfrm>
            <a:off x="8343900" y="5719763"/>
            <a:ext cx="719138" cy="258762"/>
          </a:xfrm>
          <a:noFill/>
          <a:ln>
            <a:miter lim="800000"/>
            <a:headEnd/>
            <a:tailEnd/>
          </a:ln>
        </p:spPr>
        <p:txBody>
          <a:bodyPr/>
          <a:lstStyle/>
          <a:p>
            <a:pPr defTabSz="685800"/>
            <a:fld id="{2D9C1B48-CEBA-4160-931E-39DA920E24B5}" type="slidenum">
              <a:rPr lang="es-ES" altLang="en-US" sz="1200" b="1" smtClean="0">
                <a:solidFill>
                  <a:srgbClr val="FFFFFF"/>
                </a:solidFill>
              </a:rPr>
              <a:pPr defTabSz="685800"/>
              <a:t>12</a:t>
            </a:fld>
            <a:endParaRPr lang="es-ES" altLang="en-US" sz="1200" b="1" smtClean="0">
              <a:solidFill>
                <a:srgbClr val="FFFFFF"/>
              </a:solidFill>
            </a:endParaRPr>
          </a:p>
        </p:txBody>
      </p:sp>
      <p:sp>
        <p:nvSpPr>
          <p:cNvPr id="28675" name="Title 4"/>
          <p:cNvSpPr>
            <a:spLocks noGrp="1"/>
          </p:cNvSpPr>
          <p:nvPr>
            <p:ph type="title"/>
          </p:nvPr>
        </p:nvSpPr>
        <p:spPr>
          <a:xfrm>
            <a:off x="0" y="533400"/>
            <a:ext cx="9144000" cy="533400"/>
          </a:xfr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50000" t="50000" r="50000" b="50000"/>
            </a:path>
            <a:tileRect/>
          </a:gradFill>
          <a:effectLst>
            <a:reflection blurRad="6350" stA="50000" endA="300" endPos="90000" dir="5400000" sy="-100000" algn="bl" rotWithShape="0"/>
          </a:effectLst>
        </p:spPr>
        <p:txBody>
          <a:bodyPr lIns="68580" tIns="34290" rIns="68580" bIns="34290">
            <a:normAutofit fontScale="90000"/>
          </a:bodyPr>
          <a:lstStyle/>
          <a:p>
            <a:pPr defTabSz="914400"/>
            <a:r>
              <a:rPr lang="en-US" altLang="en-US" sz="3200" b="1" dirty="0" smtClean="0">
                <a:solidFill>
                  <a:schemeClr val="bg1"/>
                </a:solidFill>
                <a:latin typeface="Calisto MT" pitchFamily="18" charset="0"/>
              </a:rPr>
              <a:t>       </a:t>
            </a:r>
            <a:r>
              <a:rPr lang="en-US" altLang="en-US" sz="3200" b="1" dirty="0" smtClean="0">
                <a:latin typeface="Calisto MT" pitchFamily="18" charset="0"/>
              </a:rPr>
              <a:t>School Nutrition Gardens</a:t>
            </a:r>
          </a:p>
        </p:txBody>
      </p:sp>
      <p:graphicFrame>
        <p:nvGraphicFramePr>
          <p:cNvPr id="8" name="Diagram 7"/>
          <p:cNvGraphicFramePr/>
          <p:nvPr/>
        </p:nvGraphicFramePr>
        <p:xfrm>
          <a:off x="122634" y="1143000"/>
          <a:ext cx="9021366" cy="563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3" name="Rectangle 1"/>
          <p:cNvSpPr>
            <a:spLocks noChangeArrowheads="1"/>
          </p:cNvSpPr>
          <p:nvPr/>
        </p:nvSpPr>
        <p:spPr bwMode="auto">
          <a:xfrm>
            <a:off x="0" y="0"/>
            <a:ext cx="272832"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2590800" y="5534561"/>
            <a:ext cx="6553200" cy="13234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179388" lvl="0" algn="just" fontAlgn="base">
              <a:spcBef>
                <a:spcPct val="0"/>
              </a:spcBef>
              <a:spcAft>
                <a:spcPct val="0"/>
              </a:spcAft>
              <a:buFontTx/>
              <a:buChar char="•"/>
            </a:pPr>
            <a:r>
              <a:rPr lang="en-US" sz="1600" dirty="0" smtClean="0"/>
              <a:t>Rs 5000/- per School Nutrition Garden from flexi funds.</a:t>
            </a:r>
          </a:p>
          <a:p>
            <a:pPr marL="268288" lvl="0" indent="-88900" algn="just" eaLnBrk="0" fontAlgn="base" hangingPunct="0">
              <a:spcBef>
                <a:spcPct val="0"/>
              </a:spcBef>
              <a:spcAft>
                <a:spcPct val="0"/>
              </a:spcAft>
              <a:buFontTx/>
              <a:buChar char="•"/>
            </a:pPr>
            <a:r>
              <a:rPr lang="en-US" sz="1600" dirty="0" smtClean="0"/>
              <a:t>District Level Committee may allot funds on school specific requirement, within the overall average of Rs 5000/- per SNG.</a:t>
            </a:r>
          </a:p>
          <a:p>
            <a:pPr marL="179388" lvl="0" algn="just" eaLnBrk="0" fontAlgn="base" hangingPunct="0">
              <a:spcBef>
                <a:spcPct val="0"/>
              </a:spcBef>
              <a:spcAft>
                <a:spcPct val="0"/>
              </a:spcAft>
              <a:buFontTx/>
              <a:buChar char="•"/>
            </a:pPr>
            <a:r>
              <a:rPr lang="en-US" sz="1600" dirty="0" smtClean="0"/>
              <a:t> Boundary wall, leveling of land etc can be take up under MGNREGA. </a:t>
            </a:r>
          </a:p>
          <a:p>
            <a:pPr marL="179388" lvl="0" algn="just" eaLnBrk="0" fontAlgn="base" hangingPunct="0">
              <a:spcBef>
                <a:spcPct val="0"/>
              </a:spcBef>
              <a:spcAft>
                <a:spcPct val="0"/>
              </a:spcAft>
              <a:buFontTx/>
              <a:buChar char="•"/>
            </a:pPr>
            <a:r>
              <a:rPr lang="en-US" sz="1600" dirty="0" smtClean="0"/>
              <a:t>Seeds/saplings from Agriculture/horticulture department</a:t>
            </a:r>
          </a:p>
        </p:txBody>
      </p:sp>
      <p:sp>
        <p:nvSpPr>
          <p:cNvPr id="11" name="TextBox 10"/>
          <p:cNvSpPr txBox="1"/>
          <p:nvPr/>
        </p:nvSpPr>
        <p:spPr>
          <a:xfrm>
            <a:off x="0" y="0"/>
            <a:ext cx="9144000" cy="461665"/>
          </a:xfrm>
          <a:prstGeom prst="rect">
            <a:avLst/>
          </a:prstGeom>
          <a:solidFill>
            <a:srgbClr val="0070C0"/>
          </a:solidFill>
        </p:spPr>
        <p:txBody>
          <a:bodyPr wrap="square" rtlCol="0">
            <a:spAutoFit/>
          </a:bodyPr>
          <a:lstStyle/>
          <a:p>
            <a:pPr algn="ctr"/>
            <a:r>
              <a:rPr lang="en-US" sz="2400" b="1" dirty="0" smtClean="0">
                <a:solidFill>
                  <a:schemeClr val="bg1"/>
                </a:solidFill>
              </a:rPr>
              <a:t>Focus of this Year</a:t>
            </a:r>
            <a:endParaRPr lang="en-US" b="1" dirty="0">
              <a:solidFill>
                <a:schemeClr val="bg1"/>
              </a:solidFill>
            </a:endParaRPr>
          </a:p>
        </p:txBody>
      </p:sp>
    </p:spTree>
    <p:extLst>
      <p:ext uri="{BB962C8B-B14F-4D97-AF65-F5344CB8AC3E}">
        <p14:creationId xmlns:p14="http://schemas.microsoft.com/office/powerpoint/2010/main" xmlns="" val="455322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2"/>
          </p:nvPr>
        </p:nvSpPr>
        <p:spPr bwMode="auto">
          <a:xfrm>
            <a:off x="8343900" y="5719763"/>
            <a:ext cx="719138" cy="258762"/>
          </a:xfrm>
          <a:noFill/>
          <a:ln>
            <a:miter lim="800000"/>
            <a:headEnd/>
            <a:tailEnd/>
          </a:ln>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D9C1B48-CEBA-4160-931E-39DA920E24B5}" type="slidenum">
              <a:rPr kumimoji="0" lang="es-ES" altLang="en-US" sz="1200" b="1" i="0" u="none" strike="noStrike" kern="1200" cap="none" spc="0" normalizeH="0" baseline="0" noProof="0" smtClean="0">
                <a:ln>
                  <a:noFill/>
                </a:ln>
                <a:solidFill>
                  <a:srgbClr val="FFFFFF"/>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s-ES" altLang="en-US" sz="1200" b="1" i="0" u="none" strike="noStrike" kern="1200" cap="none" spc="0" normalizeH="0" baseline="0" noProof="0">
              <a:ln>
                <a:noFill/>
              </a:ln>
              <a:solidFill>
                <a:srgbClr val="FFFFFF"/>
              </a:solidFill>
              <a:effectLst/>
              <a:uLnTx/>
              <a:uFillTx/>
              <a:latin typeface="Calibri"/>
              <a:ea typeface="+mn-ea"/>
              <a:cs typeface="+mn-cs"/>
            </a:endParaRPr>
          </a:p>
        </p:txBody>
      </p:sp>
      <p:sp>
        <p:nvSpPr>
          <p:cNvPr id="28675" name="Title 4"/>
          <p:cNvSpPr>
            <a:spLocks noGrp="1"/>
          </p:cNvSpPr>
          <p:nvPr>
            <p:ph type="title"/>
          </p:nvPr>
        </p:nvSpPr>
        <p:spPr>
          <a:xfrm>
            <a:off x="0" y="-81087"/>
            <a:ext cx="9144000" cy="695575"/>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altLang="en-US" sz="2800" b="1" dirty="0">
                <a:solidFill>
                  <a:srgbClr val="FFFFFF"/>
                </a:solidFill>
                <a:latin typeface="Calibri" panose="020F0502020204030204" pitchFamily="34" charset="0"/>
              </a:rPr>
              <a:t>     </a:t>
            </a:r>
            <a:r>
              <a:rPr lang="en-IN" altLang="en-US" sz="2800" b="1" dirty="0">
                <a:solidFill>
                  <a:srgbClr val="FFFFFF"/>
                </a:solidFill>
                <a:latin typeface="Calibri" panose="020F0502020204030204" pitchFamily="34" charset="0"/>
              </a:rPr>
              <a:t>Focus of this year</a:t>
            </a:r>
            <a:r>
              <a:rPr lang="en-US" altLang="en-US" sz="2800" b="1" dirty="0" smtClean="0">
                <a:solidFill>
                  <a:srgbClr val="FFFFFF"/>
                </a:solidFill>
                <a:latin typeface="Calibri" panose="020F0502020204030204" pitchFamily="34" charset="0"/>
              </a:rPr>
              <a:t> -  </a:t>
            </a:r>
            <a:r>
              <a:rPr lang="en-US" altLang="en-US" sz="2800" b="1" dirty="0">
                <a:solidFill>
                  <a:srgbClr val="FFFFFF"/>
                </a:solidFill>
                <a:latin typeface="Calibri" panose="020F0502020204030204" pitchFamily="34" charset="0"/>
              </a:rPr>
              <a:t>Cooking </a:t>
            </a:r>
            <a:r>
              <a:rPr lang="en-US" altLang="en-US" sz="2800" b="1" dirty="0" smtClean="0">
                <a:solidFill>
                  <a:srgbClr val="FFFFFF"/>
                </a:solidFill>
                <a:latin typeface="Calibri" panose="020F0502020204030204" pitchFamily="34" charset="0"/>
              </a:rPr>
              <a:t>Competition</a:t>
            </a:r>
            <a:endParaRPr lang="en-US" altLang="en-US" sz="2800" b="1" dirty="0">
              <a:solidFill>
                <a:srgbClr val="FFFFFF"/>
              </a:solidFill>
              <a:latin typeface="Calibri" panose="020F0502020204030204" pitchFamily="34" charset="0"/>
            </a:endParaRPr>
          </a:p>
        </p:txBody>
      </p:sp>
      <p:graphicFrame>
        <p:nvGraphicFramePr>
          <p:cNvPr id="8" name="Diagram 7"/>
          <p:cNvGraphicFramePr/>
          <p:nvPr/>
        </p:nvGraphicFramePr>
        <p:xfrm>
          <a:off x="122634" y="609601"/>
          <a:ext cx="9021366"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667000" y="6079709"/>
            <a:ext cx="6477000" cy="338554"/>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81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630238" algn="l"/>
              </a:tabLst>
              <a:defRPr/>
            </a:pPr>
            <a:r>
              <a:rPr kumimoji="0" lang="en-US" sz="1600" b="0"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 Expenditure may </a:t>
            </a:r>
            <a:r>
              <a:rPr kumimoji="0" lang="en-US" sz="1600" b="0"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be met from MME </a:t>
            </a:r>
            <a:r>
              <a:rPr kumimoji="0" lang="en-US" sz="1600" b="0"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funds</a:t>
            </a:r>
            <a:r>
              <a:rPr kumimoji="0" lang="en-US" sz="1600" b="1" i="0" u="none" strike="noStrike" kern="1200" cap="none" spc="0" normalizeH="0" baseline="0" noProof="0" dirty="0" smtClean="0">
                <a:ln>
                  <a:noFill/>
                </a:ln>
                <a:solidFill>
                  <a:prstClr val="black"/>
                </a:solidFill>
                <a:effectLst/>
                <a:uLnTx/>
                <a:uFillTx/>
                <a:latin typeface="Arial" pitchFamily="34" charset="0"/>
                <a:ea typeface="Calibri" pitchFamily="34" charset="0"/>
                <a:cs typeface="Arial" pitchFamily="34" charset="0"/>
              </a:rPr>
              <a:t>.</a:t>
            </a:r>
            <a:endPar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TextBox 10">
            <a:extLst/>
          </p:cNvPr>
          <p:cNvSpPr txBox="1">
            <a:spLocks noChangeArrowheads="1"/>
          </p:cNvSpPr>
          <p:nvPr/>
        </p:nvSpPr>
        <p:spPr bwMode="auto">
          <a:xfrm>
            <a:off x="228600" y="6587505"/>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CA78A-287A-4B36-815A-3981BDC5A878}"/>
              </a:ext>
            </a:extLst>
          </p:cNvPr>
          <p:cNvSpPr>
            <a:spLocks noGrp="1"/>
          </p:cNvSpPr>
          <p:nvPr>
            <p:ph type="title"/>
          </p:nvPr>
        </p:nvSpPr>
        <p:spPr>
          <a:xfrm>
            <a:off x="0" y="9526"/>
            <a:ext cx="9144000" cy="695575"/>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2800" b="1" dirty="0">
                <a:solidFill>
                  <a:srgbClr val="FFFFFF"/>
                </a:solidFill>
                <a:latin typeface="Calibri" panose="020F0502020204030204" pitchFamily="34" charset="0"/>
              </a:rPr>
              <a:t>Focus of this year </a:t>
            </a:r>
          </a:p>
        </p:txBody>
      </p:sp>
      <p:sp>
        <p:nvSpPr>
          <p:cNvPr id="3" name="Content Placeholder 2">
            <a:extLst>
              <a:ext uri="{FF2B5EF4-FFF2-40B4-BE49-F238E27FC236}">
                <a16:creationId xmlns:a16="http://schemas.microsoft.com/office/drawing/2014/main" xmlns="" id="{698CE60C-58F7-48E6-927F-B89BE243EC08}"/>
              </a:ext>
            </a:extLst>
          </p:cNvPr>
          <p:cNvSpPr>
            <a:spLocks noGrp="1"/>
          </p:cNvSpPr>
          <p:nvPr>
            <p:ph idx="1"/>
          </p:nvPr>
        </p:nvSpPr>
        <p:spPr>
          <a:xfrm>
            <a:off x="285720" y="1000108"/>
            <a:ext cx="8465820" cy="4351338"/>
          </a:xfrm>
        </p:spPr>
        <p:txBody>
          <a:bodyPr>
            <a:noAutofit/>
          </a:bodyPr>
          <a:lstStyle/>
          <a:p>
            <a:pPr marL="0" indent="0" algn="just">
              <a:lnSpc>
                <a:spcPct val="120000"/>
              </a:lnSpc>
              <a:buNone/>
            </a:pPr>
            <a:r>
              <a:rPr lang="en-US" sz="2000" b="1" dirty="0">
                <a:solidFill>
                  <a:srgbClr val="00B050"/>
                </a:solidFill>
              </a:rPr>
              <a:t>Usage of Temples, Gurudwaras, Jails etc. for Mid Day Meal:</a:t>
            </a:r>
            <a:r>
              <a:rPr lang="en-US" sz="2000" dirty="0">
                <a:solidFill>
                  <a:srgbClr val="00B050"/>
                </a:solidFill>
              </a:rPr>
              <a:t> </a:t>
            </a:r>
          </a:p>
          <a:p>
            <a:pPr lvl="1" algn="just">
              <a:lnSpc>
                <a:spcPct val="120000"/>
              </a:lnSpc>
              <a:buFont typeface="Wingdings" panose="05000000000000000000" pitchFamily="2" charset="2"/>
              <a:buChar char="v"/>
            </a:pPr>
            <a:r>
              <a:rPr lang="en-US" sz="1700" dirty="0">
                <a:solidFill>
                  <a:srgbClr val="0070C0"/>
                </a:solidFill>
              </a:rPr>
              <a:t>Temples, </a:t>
            </a:r>
            <a:r>
              <a:rPr lang="en-US" sz="1700" dirty="0" err="1">
                <a:solidFill>
                  <a:srgbClr val="0070C0"/>
                </a:solidFill>
              </a:rPr>
              <a:t>Gurudwaras</a:t>
            </a:r>
            <a:r>
              <a:rPr lang="en-US" sz="1700" dirty="0">
                <a:solidFill>
                  <a:srgbClr val="0070C0"/>
                </a:solidFill>
              </a:rPr>
              <a:t>, Jails etc. can be involved in Mid Day Meal Scheme.</a:t>
            </a:r>
          </a:p>
          <a:p>
            <a:pPr lvl="1" algn="just">
              <a:lnSpc>
                <a:spcPct val="120000"/>
              </a:lnSpc>
              <a:buFont typeface="Wingdings" panose="05000000000000000000" pitchFamily="2" charset="2"/>
              <a:buChar char="v"/>
            </a:pPr>
            <a:r>
              <a:rPr lang="en-US" sz="1700" dirty="0">
                <a:solidFill>
                  <a:srgbClr val="0070C0"/>
                </a:solidFill>
              </a:rPr>
              <a:t>Temples, </a:t>
            </a:r>
            <a:r>
              <a:rPr lang="en-US" sz="1700" dirty="0" err="1">
                <a:solidFill>
                  <a:srgbClr val="0070C0"/>
                </a:solidFill>
              </a:rPr>
              <a:t>Gurudwaras</a:t>
            </a:r>
            <a:r>
              <a:rPr lang="en-US" sz="1700" dirty="0">
                <a:solidFill>
                  <a:srgbClr val="0070C0"/>
                </a:solidFill>
              </a:rPr>
              <a:t> have greater reach among community, this can help in wider publicity for Mid Day Meal Scheme.</a:t>
            </a:r>
          </a:p>
          <a:p>
            <a:pPr lvl="1" algn="just">
              <a:lnSpc>
                <a:spcPct val="120000"/>
              </a:lnSpc>
              <a:buFont typeface="Wingdings" panose="05000000000000000000" pitchFamily="2" charset="2"/>
              <a:buChar char="v"/>
            </a:pPr>
            <a:r>
              <a:rPr lang="en-US" sz="1700" dirty="0">
                <a:solidFill>
                  <a:srgbClr val="0070C0"/>
                </a:solidFill>
              </a:rPr>
              <a:t>Temples, </a:t>
            </a:r>
            <a:r>
              <a:rPr lang="en-US" sz="1700" dirty="0" err="1">
                <a:solidFill>
                  <a:srgbClr val="0070C0"/>
                </a:solidFill>
              </a:rPr>
              <a:t>Gurudwaras</a:t>
            </a:r>
            <a:r>
              <a:rPr lang="en-US" sz="1700" dirty="0">
                <a:solidFill>
                  <a:srgbClr val="0070C0"/>
                </a:solidFill>
              </a:rPr>
              <a:t> can adopt some schools for providing meals.</a:t>
            </a:r>
          </a:p>
          <a:p>
            <a:pPr lvl="1" algn="just">
              <a:lnSpc>
                <a:spcPct val="120000"/>
              </a:lnSpc>
              <a:buFont typeface="Wingdings" panose="05000000000000000000" pitchFamily="2" charset="2"/>
              <a:buChar char="v"/>
            </a:pPr>
            <a:r>
              <a:rPr lang="en-US" sz="1700" dirty="0">
                <a:solidFill>
                  <a:srgbClr val="0070C0"/>
                </a:solidFill>
              </a:rPr>
              <a:t>Enhanced sense of ownership of the Mid Day Meal Scheme among the local community.</a:t>
            </a:r>
          </a:p>
          <a:p>
            <a:pPr marL="0" indent="0" algn="just">
              <a:lnSpc>
                <a:spcPct val="120000"/>
              </a:lnSpc>
              <a:buNone/>
            </a:pPr>
            <a:r>
              <a:rPr lang="en-US" sz="2000" b="1" dirty="0">
                <a:solidFill>
                  <a:srgbClr val="00B050"/>
                </a:solidFill>
              </a:rPr>
              <a:t>Uploading of videos, testimonials on </a:t>
            </a:r>
            <a:r>
              <a:rPr lang="en-US" sz="2000" b="1" dirty="0" err="1">
                <a:solidFill>
                  <a:srgbClr val="00B050"/>
                </a:solidFill>
              </a:rPr>
              <a:t>Shagun</a:t>
            </a:r>
            <a:r>
              <a:rPr lang="en-US" sz="2000" b="1" dirty="0">
                <a:solidFill>
                  <a:srgbClr val="00B050"/>
                </a:solidFill>
              </a:rPr>
              <a:t> web-portal</a:t>
            </a:r>
            <a:r>
              <a:rPr lang="en-US" sz="2000" b="1" dirty="0">
                <a:solidFill>
                  <a:srgbClr val="0070C0"/>
                </a:solidFill>
              </a:rPr>
              <a:t>:</a:t>
            </a:r>
          </a:p>
          <a:p>
            <a:pPr lvl="1" algn="just">
              <a:lnSpc>
                <a:spcPct val="120000"/>
              </a:lnSpc>
              <a:buFont typeface="Wingdings" panose="05000000000000000000" pitchFamily="2" charset="2"/>
              <a:buChar char="v"/>
            </a:pPr>
            <a:r>
              <a:rPr lang="en-US" sz="1700" dirty="0" err="1">
                <a:solidFill>
                  <a:srgbClr val="0070C0"/>
                </a:solidFill>
              </a:rPr>
              <a:t>Shagun</a:t>
            </a:r>
            <a:r>
              <a:rPr lang="en-US" sz="1700" dirty="0">
                <a:solidFill>
                  <a:srgbClr val="0070C0"/>
                </a:solidFill>
              </a:rPr>
              <a:t> web-portal is an innovation for repository of best practices which collates videos, testimonials, case studies and images of state-level innovations and success stories. </a:t>
            </a:r>
          </a:p>
          <a:p>
            <a:pPr lvl="1" algn="just">
              <a:lnSpc>
                <a:spcPct val="120000"/>
              </a:lnSpc>
              <a:buFont typeface="Wingdings" panose="05000000000000000000" pitchFamily="2" charset="2"/>
              <a:buChar char="v"/>
            </a:pPr>
            <a:r>
              <a:rPr lang="en-US" sz="1700" dirty="0">
                <a:solidFill>
                  <a:srgbClr val="0070C0"/>
                </a:solidFill>
              </a:rPr>
              <a:t>Accordingly, relevant videos, testimonials of the innovative activities being carried out by States/UTs related to Mid Day Meal may be shared with this department so that the same may be uploaded on </a:t>
            </a:r>
            <a:r>
              <a:rPr lang="en-US" sz="1700" dirty="0" err="1">
                <a:solidFill>
                  <a:srgbClr val="0070C0"/>
                </a:solidFill>
              </a:rPr>
              <a:t>Shagun</a:t>
            </a:r>
            <a:r>
              <a:rPr lang="en-US" sz="1700" dirty="0">
                <a:solidFill>
                  <a:srgbClr val="0070C0"/>
                </a:solidFill>
              </a:rPr>
              <a:t> </a:t>
            </a:r>
            <a:r>
              <a:rPr lang="en-US" sz="1700" dirty="0">
                <a:solidFill>
                  <a:schemeClr val="accent6">
                    <a:lumMod val="75000"/>
                  </a:schemeClr>
                </a:solidFill>
              </a:rPr>
              <a:t>(</a:t>
            </a:r>
            <a:r>
              <a:rPr lang="en-US" sz="1700" b="1" dirty="0">
                <a:solidFill>
                  <a:schemeClr val="accent6">
                    <a:lumMod val="75000"/>
                  </a:schemeClr>
                </a:solidFill>
              </a:rPr>
              <a:t>https://repository.ssashagun.nic.in</a:t>
            </a:r>
            <a:r>
              <a:rPr lang="en-US" sz="1700" dirty="0">
                <a:solidFill>
                  <a:schemeClr val="accent6">
                    <a:lumMod val="75000"/>
                  </a:schemeClr>
                </a:solidFill>
              </a:rPr>
              <a:t>) </a:t>
            </a:r>
            <a:r>
              <a:rPr lang="en-US" sz="1700" dirty="0">
                <a:solidFill>
                  <a:srgbClr val="0070C0"/>
                </a:solidFill>
              </a:rPr>
              <a:t>repository after necessary approvals.</a:t>
            </a:r>
          </a:p>
          <a:p>
            <a:pPr algn="just">
              <a:lnSpc>
                <a:spcPct val="120000"/>
              </a:lnSpc>
            </a:pPr>
            <a:endParaRPr lang="en-US" sz="1700" dirty="0">
              <a:solidFill>
                <a:srgbClr val="0070C0"/>
              </a:solidFill>
            </a:endParaRPr>
          </a:p>
          <a:p>
            <a:pPr algn="just">
              <a:lnSpc>
                <a:spcPct val="120000"/>
              </a:lnSpc>
            </a:pPr>
            <a:endParaRPr lang="en-IN" sz="1700" dirty="0">
              <a:solidFill>
                <a:srgbClr val="0070C0"/>
              </a:solidFill>
            </a:endParaRPr>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14</a:t>
            </a:fld>
            <a:endParaRPr lang="en-US" altLang="en-US"/>
          </a:p>
        </p:txBody>
      </p:sp>
      <p:sp>
        <p:nvSpPr>
          <p:cNvPr id="5" name="TextBox 10">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spTree>
    <p:extLst>
      <p:ext uri="{BB962C8B-B14F-4D97-AF65-F5344CB8AC3E}">
        <p14:creationId xmlns:p14="http://schemas.microsoft.com/office/powerpoint/2010/main" xmlns="" val="1275894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CA78A-287A-4B36-815A-3981BDC5A878}"/>
              </a:ext>
            </a:extLst>
          </p:cNvPr>
          <p:cNvSpPr>
            <a:spLocks noGrp="1"/>
          </p:cNvSpPr>
          <p:nvPr>
            <p:ph type="title"/>
          </p:nvPr>
        </p:nvSpPr>
        <p:spPr>
          <a:xfrm>
            <a:off x="0" y="18057"/>
            <a:ext cx="9144000" cy="639534"/>
          </a:xfrm>
          <a:solidFill>
            <a:srgbClr val="558ED5"/>
          </a:solidFill>
          <a:ln>
            <a:noFill/>
          </a:ln>
        </p:spPr>
        <p:txBody>
          <a:bodyPr vert="horz" wrap="square" lIns="91440" tIns="45720" rIns="91440" bIns="45720" numCol="1" anchor="ctr" anchorCtr="0" compatLnSpc="1">
            <a:prstTxWarp prst="textNoShape">
              <a:avLst/>
            </a:prstTxWarp>
            <a:spAutoFit/>
          </a:bodyPr>
          <a:lstStyle/>
          <a:p>
            <a:pPr>
              <a:lnSpc>
                <a:spcPct val="140000"/>
              </a:lnSpc>
              <a:defRPr/>
            </a:pPr>
            <a:r>
              <a:rPr lang="en-IN" altLang="en-US" sz="2800" b="1" dirty="0" smtClean="0">
                <a:solidFill>
                  <a:srgbClr val="FFFFFF"/>
                </a:solidFill>
                <a:latin typeface="Calibri" panose="020F0502020204030204" pitchFamily="34" charset="0"/>
              </a:rPr>
              <a:t>Focus </a:t>
            </a:r>
            <a:r>
              <a:rPr lang="en-IN" altLang="en-US" sz="2800" b="1" dirty="0">
                <a:solidFill>
                  <a:srgbClr val="FFFFFF"/>
                </a:solidFill>
                <a:latin typeface="Calibri" panose="020F0502020204030204" pitchFamily="34" charset="0"/>
              </a:rPr>
              <a:t>of this </a:t>
            </a:r>
            <a:r>
              <a:rPr lang="en-IN" altLang="en-US" sz="2800" b="1" dirty="0" smtClean="0">
                <a:solidFill>
                  <a:srgbClr val="FFFFFF"/>
                </a:solidFill>
                <a:latin typeface="Calibri" panose="020F0502020204030204" pitchFamily="34" charset="0"/>
              </a:rPr>
              <a:t>year</a:t>
            </a:r>
            <a:endParaRPr lang="en-IN" altLang="en-US" sz="2800" b="1" dirty="0">
              <a:solidFill>
                <a:srgbClr val="FFFFFF"/>
              </a:solidFill>
              <a:latin typeface="Calibri" panose="020F0502020204030204" pitchFamily="34" charset="0"/>
            </a:endParaRPr>
          </a:p>
        </p:txBody>
      </p:sp>
      <p:sp>
        <p:nvSpPr>
          <p:cNvPr id="3" name="Content Placeholder 2">
            <a:extLst>
              <a:ext uri="{FF2B5EF4-FFF2-40B4-BE49-F238E27FC236}">
                <a16:creationId xmlns:a16="http://schemas.microsoft.com/office/drawing/2014/main" xmlns="" id="{698CE60C-58F7-48E6-927F-B89BE243EC08}"/>
              </a:ext>
            </a:extLst>
          </p:cNvPr>
          <p:cNvSpPr>
            <a:spLocks noGrp="1"/>
          </p:cNvSpPr>
          <p:nvPr>
            <p:ph idx="1"/>
          </p:nvPr>
        </p:nvSpPr>
        <p:spPr>
          <a:xfrm>
            <a:off x="228600" y="836712"/>
            <a:ext cx="8580120" cy="4865824"/>
          </a:xfrm>
        </p:spPr>
        <p:txBody>
          <a:bodyPr vert="horz" lIns="91440" tIns="45720" rIns="91440" bIns="45720" rtlCol="0">
            <a:noAutofit/>
          </a:bodyPr>
          <a:lstStyle/>
          <a:p>
            <a:pPr marL="457200" lvl="1" indent="0" algn="just" defTabSz="893763">
              <a:lnSpc>
                <a:spcPct val="120000"/>
              </a:lnSpc>
              <a:buNone/>
            </a:pPr>
            <a:r>
              <a:rPr lang="en-IN" altLang="en-US" sz="2400" b="1" dirty="0" err="1">
                <a:solidFill>
                  <a:srgbClr val="00B050"/>
                </a:solidFill>
                <a:latin typeface="Calibri" panose="020F0502020204030204" pitchFamily="34" charset="0"/>
              </a:rPr>
              <a:t>Tithi</a:t>
            </a:r>
            <a:r>
              <a:rPr lang="en-IN" altLang="en-US" sz="2400" b="1" dirty="0">
                <a:solidFill>
                  <a:srgbClr val="00B050"/>
                </a:solidFill>
                <a:latin typeface="Calibri" panose="020F0502020204030204" pitchFamily="34" charset="0"/>
              </a:rPr>
              <a:t> </a:t>
            </a:r>
            <a:r>
              <a:rPr lang="en-IN" altLang="en-US" sz="2400" b="1" dirty="0" err="1">
                <a:solidFill>
                  <a:srgbClr val="00B050"/>
                </a:solidFill>
                <a:latin typeface="Calibri" panose="020F0502020204030204" pitchFamily="34" charset="0"/>
              </a:rPr>
              <a:t>Bhojan</a:t>
            </a:r>
            <a:endParaRPr lang="en-IN" sz="2400" dirty="0" smtClean="0">
              <a:solidFill>
                <a:srgbClr val="00B050"/>
              </a:solidFill>
            </a:endParaRPr>
          </a:p>
          <a:p>
            <a:pPr lvl="1" algn="just" defTabSz="893763">
              <a:lnSpc>
                <a:spcPct val="120000"/>
              </a:lnSpc>
              <a:buFont typeface="Wingdings" panose="05000000000000000000" pitchFamily="2" charset="2"/>
              <a:buChar char="v"/>
            </a:pPr>
            <a:r>
              <a:rPr lang="en-IN" sz="2000" dirty="0" err="1" smtClean="0">
                <a:solidFill>
                  <a:srgbClr val="0070C0"/>
                </a:solidFill>
              </a:rPr>
              <a:t>Tithi</a:t>
            </a:r>
            <a:r>
              <a:rPr lang="en-IN" sz="2000" dirty="0" smtClean="0">
                <a:solidFill>
                  <a:srgbClr val="0070C0"/>
                </a:solidFill>
              </a:rPr>
              <a:t> </a:t>
            </a:r>
            <a:r>
              <a:rPr lang="en-IN" sz="2000" dirty="0" err="1">
                <a:solidFill>
                  <a:srgbClr val="0070C0"/>
                </a:solidFill>
              </a:rPr>
              <a:t>Bhojan</a:t>
            </a:r>
            <a:r>
              <a:rPr lang="en-IN" sz="2000" dirty="0">
                <a:solidFill>
                  <a:srgbClr val="0070C0"/>
                </a:solidFill>
              </a:rPr>
              <a:t>, is a community participation programme initiated by Gujarat. </a:t>
            </a:r>
          </a:p>
          <a:p>
            <a:pPr lvl="1" algn="just" defTabSz="893763">
              <a:lnSpc>
                <a:spcPct val="120000"/>
              </a:lnSpc>
              <a:buFont typeface="Wingdings" panose="05000000000000000000" pitchFamily="2" charset="2"/>
              <a:buChar char="v"/>
            </a:pPr>
            <a:r>
              <a:rPr lang="en-IN" sz="2000" dirty="0">
                <a:solidFill>
                  <a:srgbClr val="0070C0"/>
                </a:solidFill>
              </a:rPr>
              <a:t>Community provides full meal or additional items on special occasions, birthdays, marriages, anniversaries, days of national importance and other festivals etc.</a:t>
            </a:r>
          </a:p>
          <a:p>
            <a:pPr lvl="1" algn="just" defTabSz="893763">
              <a:lnSpc>
                <a:spcPct val="120000"/>
              </a:lnSpc>
              <a:buFont typeface="Wingdings" panose="05000000000000000000" pitchFamily="2" charset="2"/>
              <a:buChar char="v"/>
            </a:pPr>
            <a:r>
              <a:rPr lang="en-IN" sz="2000" dirty="0">
                <a:solidFill>
                  <a:srgbClr val="0070C0"/>
                </a:solidFill>
              </a:rPr>
              <a:t>Ministry of Human Resource Development has issued Guidelines on </a:t>
            </a:r>
            <a:r>
              <a:rPr lang="en-IN" sz="2000" dirty="0" err="1">
                <a:solidFill>
                  <a:srgbClr val="0070C0"/>
                </a:solidFill>
              </a:rPr>
              <a:t>Tithi</a:t>
            </a:r>
            <a:r>
              <a:rPr lang="en-IN" sz="2000" dirty="0">
                <a:solidFill>
                  <a:srgbClr val="0070C0"/>
                </a:solidFill>
              </a:rPr>
              <a:t> </a:t>
            </a:r>
            <a:r>
              <a:rPr lang="en-IN" sz="2000" dirty="0" err="1">
                <a:solidFill>
                  <a:srgbClr val="0070C0"/>
                </a:solidFill>
              </a:rPr>
              <a:t>Bhojan</a:t>
            </a:r>
            <a:r>
              <a:rPr lang="en-IN" sz="2000" dirty="0">
                <a:solidFill>
                  <a:srgbClr val="0070C0"/>
                </a:solidFill>
              </a:rPr>
              <a:t> on 26th October, 2018 to all the States and UTs. </a:t>
            </a:r>
          </a:p>
          <a:p>
            <a:pPr lvl="1" algn="just" defTabSz="893763">
              <a:lnSpc>
                <a:spcPct val="120000"/>
              </a:lnSpc>
              <a:buFont typeface="Wingdings" panose="05000000000000000000" pitchFamily="2" charset="2"/>
              <a:buChar char="v"/>
            </a:pPr>
            <a:r>
              <a:rPr lang="en-US" sz="2000" dirty="0" err="1">
                <a:solidFill>
                  <a:srgbClr val="0070C0"/>
                </a:solidFill>
              </a:rPr>
              <a:t>Tithi</a:t>
            </a:r>
            <a:r>
              <a:rPr lang="en-US" sz="2000" dirty="0">
                <a:solidFill>
                  <a:srgbClr val="0070C0"/>
                </a:solidFill>
              </a:rPr>
              <a:t> </a:t>
            </a:r>
            <a:r>
              <a:rPr lang="en-US" sz="2000" dirty="0" err="1">
                <a:solidFill>
                  <a:srgbClr val="0070C0"/>
                </a:solidFill>
              </a:rPr>
              <a:t>Bhojan</a:t>
            </a:r>
            <a:r>
              <a:rPr lang="en-US" sz="2000" dirty="0">
                <a:solidFill>
                  <a:srgbClr val="0070C0"/>
                </a:solidFill>
              </a:rPr>
              <a:t> has been adopted by the States &amp; UTs of Assam (</a:t>
            </a:r>
            <a:r>
              <a:rPr lang="en-US" sz="2000" dirty="0" err="1">
                <a:solidFill>
                  <a:srgbClr val="0070C0"/>
                </a:solidFill>
              </a:rPr>
              <a:t>Sampriti</a:t>
            </a:r>
            <a:r>
              <a:rPr lang="en-US" sz="2000" dirty="0">
                <a:solidFill>
                  <a:srgbClr val="0070C0"/>
                </a:solidFill>
              </a:rPr>
              <a:t> </a:t>
            </a:r>
            <a:r>
              <a:rPr lang="en-US" sz="2000" dirty="0" err="1">
                <a:solidFill>
                  <a:srgbClr val="0070C0"/>
                </a:solidFill>
              </a:rPr>
              <a:t>Bhojan</a:t>
            </a:r>
            <a:r>
              <a:rPr lang="en-US" sz="2000" dirty="0">
                <a:solidFill>
                  <a:srgbClr val="0070C0"/>
                </a:solidFill>
              </a:rPr>
              <a:t>), Andhra Pradesh, Punjab (</a:t>
            </a:r>
            <a:r>
              <a:rPr lang="en-US" sz="2000" dirty="0" err="1">
                <a:solidFill>
                  <a:srgbClr val="0070C0"/>
                </a:solidFill>
              </a:rPr>
              <a:t>Priti</a:t>
            </a:r>
            <a:r>
              <a:rPr lang="en-US" sz="2000" dirty="0">
                <a:solidFill>
                  <a:srgbClr val="0070C0"/>
                </a:solidFill>
              </a:rPr>
              <a:t> </a:t>
            </a:r>
            <a:r>
              <a:rPr lang="en-US" sz="2000" dirty="0" err="1">
                <a:solidFill>
                  <a:srgbClr val="0070C0"/>
                </a:solidFill>
              </a:rPr>
              <a:t>bhojan</a:t>
            </a:r>
            <a:r>
              <a:rPr lang="en-US" sz="2000" dirty="0">
                <a:solidFill>
                  <a:srgbClr val="0070C0"/>
                </a:solidFill>
              </a:rPr>
              <a:t>), Dadra &amp; Nagar Haveli (</a:t>
            </a:r>
            <a:r>
              <a:rPr lang="en-US" sz="2000" dirty="0" err="1">
                <a:solidFill>
                  <a:srgbClr val="0070C0"/>
                </a:solidFill>
              </a:rPr>
              <a:t>Tithi</a:t>
            </a:r>
            <a:r>
              <a:rPr lang="en-US" sz="2000" dirty="0">
                <a:solidFill>
                  <a:srgbClr val="0070C0"/>
                </a:solidFill>
              </a:rPr>
              <a:t> </a:t>
            </a:r>
            <a:r>
              <a:rPr lang="en-US" sz="2000" dirty="0" err="1">
                <a:solidFill>
                  <a:srgbClr val="0070C0"/>
                </a:solidFill>
              </a:rPr>
              <a:t>Bhojan</a:t>
            </a:r>
            <a:r>
              <a:rPr lang="en-US" sz="2000" dirty="0">
                <a:solidFill>
                  <a:srgbClr val="0070C0"/>
                </a:solidFill>
              </a:rPr>
              <a:t>), Daman &amp; Diu (</a:t>
            </a:r>
            <a:r>
              <a:rPr lang="en-US" sz="2000" dirty="0" err="1">
                <a:solidFill>
                  <a:srgbClr val="0070C0"/>
                </a:solidFill>
              </a:rPr>
              <a:t>Tithi</a:t>
            </a:r>
            <a:r>
              <a:rPr lang="en-US" sz="2000" dirty="0">
                <a:solidFill>
                  <a:srgbClr val="0070C0"/>
                </a:solidFill>
              </a:rPr>
              <a:t> </a:t>
            </a:r>
            <a:r>
              <a:rPr lang="en-US" sz="2000" dirty="0" err="1">
                <a:solidFill>
                  <a:srgbClr val="0070C0"/>
                </a:solidFill>
              </a:rPr>
              <a:t>Bhojan</a:t>
            </a:r>
            <a:r>
              <a:rPr lang="en-US" sz="2000" dirty="0">
                <a:solidFill>
                  <a:srgbClr val="0070C0"/>
                </a:solidFill>
              </a:rPr>
              <a:t>), Karnataka (</a:t>
            </a:r>
            <a:r>
              <a:rPr lang="en-US" sz="2000" dirty="0" err="1">
                <a:solidFill>
                  <a:srgbClr val="0070C0"/>
                </a:solidFill>
              </a:rPr>
              <a:t>Shalegagi</a:t>
            </a:r>
            <a:r>
              <a:rPr lang="en-US" sz="2000" dirty="0">
                <a:solidFill>
                  <a:srgbClr val="0070C0"/>
                </a:solidFill>
              </a:rPr>
              <a:t> </a:t>
            </a:r>
            <a:r>
              <a:rPr lang="en-US" sz="2000" dirty="0" err="1">
                <a:solidFill>
                  <a:srgbClr val="0070C0"/>
                </a:solidFill>
              </a:rPr>
              <a:t>Naavu</a:t>
            </a:r>
            <a:r>
              <a:rPr lang="en-US" sz="2000" dirty="0">
                <a:solidFill>
                  <a:srgbClr val="0070C0"/>
                </a:solidFill>
              </a:rPr>
              <a:t> </a:t>
            </a:r>
            <a:r>
              <a:rPr lang="en-US" sz="2000" dirty="0" err="1">
                <a:solidFill>
                  <a:srgbClr val="0070C0"/>
                </a:solidFill>
              </a:rPr>
              <a:t>Neevu</a:t>
            </a:r>
            <a:r>
              <a:rPr lang="en-US" sz="2000" dirty="0">
                <a:solidFill>
                  <a:srgbClr val="0070C0"/>
                </a:solidFill>
              </a:rPr>
              <a:t>), Madhya Pradesh, </a:t>
            </a:r>
            <a:r>
              <a:rPr lang="en-US" sz="2000" dirty="0" err="1">
                <a:solidFill>
                  <a:srgbClr val="0070C0"/>
                </a:solidFill>
              </a:rPr>
              <a:t>Maharastra</a:t>
            </a:r>
            <a:r>
              <a:rPr lang="en-US" sz="2000" dirty="0">
                <a:solidFill>
                  <a:srgbClr val="0070C0"/>
                </a:solidFill>
              </a:rPr>
              <a:t> (</a:t>
            </a:r>
            <a:r>
              <a:rPr lang="en-US" sz="2000" dirty="0" err="1">
                <a:solidFill>
                  <a:srgbClr val="0070C0"/>
                </a:solidFill>
              </a:rPr>
              <a:t>Sneh</a:t>
            </a:r>
            <a:r>
              <a:rPr lang="en-US" sz="2000" dirty="0">
                <a:solidFill>
                  <a:srgbClr val="0070C0"/>
                </a:solidFill>
              </a:rPr>
              <a:t> </a:t>
            </a:r>
            <a:r>
              <a:rPr lang="en-US" sz="2000" dirty="0" err="1">
                <a:solidFill>
                  <a:srgbClr val="0070C0"/>
                </a:solidFill>
              </a:rPr>
              <a:t>Bhojan</a:t>
            </a:r>
            <a:r>
              <a:rPr lang="en-US" sz="2000" dirty="0">
                <a:solidFill>
                  <a:srgbClr val="0070C0"/>
                </a:solidFill>
              </a:rPr>
              <a:t>), Chandigarh (</a:t>
            </a:r>
            <a:r>
              <a:rPr lang="en-US" sz="2000" dirty="0" err="1">
                <a:solidFill>
                  <a:srgbClr val="0070C0"/>
                </a:solidFill>
              </a:rPr>
              <a:t>Tithi</a:t>
            </a:r>
            <a:r>
              <a:rPr lang="en-US" sz="2000" dirty="0">
                <a:solidFill>
                  <a:srgbClr val="0070C0"/>
                </a:solidFill>
              </a:rPr>
              <a:t> </a:t>
            </a:r>
            <a:r>
              <a:rPr lang="en-US" sz="2000" dirty="0" err="1">
                <a:solidFill>
                  <a:srgbClr val="0070C0"/>
                </a:solidFill>
              </a:rPr>
              <a:t>Bhojan</a:t>
            </a:r>
            <a:r>
              <a:rPr lang="en-US" sz="2000" dirty="0">
                <a:solidFill>
                  <a:srgbClr val="0070C0"/>
                </a:solidFill>
              </a:rPr>
              <a:t>), </a:t>
            </a:r>
            <a:r>
              <a:rPr lang="en-US" sz="2000" dirty="0" err="1">
                <a:solidFill>
                  <a:srgbClr val="0070C0"/>
                </a:solidFill>
              </a:rPr>
              <a:t>Puducherry</a:t>
            </a:r>
            <a:r>
              <a:rPr lang="en-US" sz="2000" dirty="0">
                <a:solidFill>
                  <a:srgbClr val="0070C0"/>
                </a:solidFill>
              </a:rPr>
              <a:t> (Anna </a:t>
            </a:r>
            <a:r>
              <a:rPr lang="en-US" sz="2000" dirty="0" err="1">
                <a:solidFill>
                  <a:srgbClr val="0070C0"/>
                </a:solidFill>
              </a:rPr>
              <a:t>Dhanam</a:t>
            </a:r>
            <a:r>
              <a:rPr lang="en-US" sz="2000" dirty="0">
                <a:solidFill>
                  <a:srgbClr val="0070C0"/>
                </a:solidFill>
              </a:rPr>
              <a:t>), Haryana (</a:t>
            </a:r>
            <a:r>
              <a:rPr lang="en-US" sz="2000" dirty="0" err="1">
                <a:solidFill>
                  <a:srgbClr val="0070C0"/>
                </a:solidFill>
              </a:rPr>
              <a:t>Beti</a:t>
            </a:r>
            <a:r>
              <a:rPr lang="en-US" sz="2000" dirty="0">
                <a:solidFill>
                  <a:srgbClr val="0070C0"/>
                </a:solidFill>
              </a:rPr>
              <a:t> ka </a:t>
            </a:r>
            <a:r>
              <a:rPr lang="en-US" sz="2000" dirty="0" err="1">
                <a:solidFill>
                  <a:srgbClr val="0070C0"/>
                </a:solidFill>
              </a:rPr>
              <a:t>Janamdin</a:t>
            </a:r>
            <a:r>
              <a:rPr lang="en-US" sz="2000" dirty="0">
                <a:solidFill>
                  <a:srgbClr val="0070C0"/>
                </a:solidFill>
              </a:rPr>
              <a:t>) and </a:t>
            </a:r>
            <a:r>
              <a:rPr lang="en-US" sz="2000" dirty="0" err="1">
                <a:solidFill>
                  <a:srgbClr val="0070C0"/>
                </a:solidFill>
              </a:rPr>
              <a:t>Uttarakhand</a:t>
            </a:r>
            <a:r>
              <a:rPr lang="en-US" sz="2000" dirty="0">
                <a:solidFill>
                  <a:srgbClr val="0070C0"/>
                </a:solidFill>
              </a:rPr>
              <a:t> (</a:t>
            </a:r>
            <a:r>
              <a:rPr lang="en-US" sz="2000" dirty="0" err="1">
                <a:solidFill>
                  <a:srgbClr val="0070C0"/>
                </a:solidFill>
              </a:rPr>
              <a:t>Tithi</a:t>
            </a:r>
            <a:r>
              <a:rPr lang="en-US" sz="2000" dirty="0">
                <a:solidFill>
                  <a:srgbClr val="0070C0"/>
                </a:solidFill>
              </a:rPr>
              <a:t> </a:t>
            </a:r>
            <a:r>
              <a:rPr lang="en-US" sz="2000" dirty="0" err="1">
                <a:solidFill>
                  <a:srgbClr val="0070C0"/>
                </a:solidFill>
              </a:rPr>
              <a:t>Bhojan</a:t>
            </a:r>
            <a:r>
              <a:rPr lang="en-US" sz="2000" dirty="0">
                <a:solidFill>
                  <a:srgbClr val="0070C0"/>
                </a:solidFill>
              </a:rPr>
              <a:t>). </a:t>
            </a:r>
            <a:endParaRPr lang="en-IN" sz="2000" dirty="0">
              <a:solidFill>
                <a:srgbClr val="0070C0"/>
              </a:solidFill>
            </a:endParaRPr>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15</a:t>
            </a:fld>
            <a:endParaRPr lang="en-US" altLang="en-US"/>
          </a:p>
        </p:txBody>
      </p:sp>
      <p:sp>
        <p:nvSpPr>
          <p:cNvPr id="5" name="TextBox 10">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spTree>
    <p:extLst>
      <p:ext uri="{BB962C8B-B14F-4D97-AF65-F5344CB8AC3E}">
        <p14:creationId xmlns:p14="http://schemas.microsoft.com/office/powerpoint/2010/main" xmlns="" val="1613080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16</a:t>
            </a:fld>
            <a:endParaRPr lang="en-US" altLang="en-US"/>
          </a:p>
        </p:txBody>
      </p:sp>
      <p:pic>
        <p:nvPicPr>
          <p:cNvPr id="97282" name="Picture 2"/>
          <p:cNvPicPr>
            <a:picLocks noChangeAspect="1" noChangeArrowheads="1"/>
          </p:cNvPicPr>
          <p:nvPr/>
        </p:nvPicPr>
        <p:blipFill>
          <a:blip r:embed="rId2"/>
          <a:srcRect l="8854" r="8333"/>
          <a:stretch>
            <a:fillRect/>
          </a:stretch>
        </p:blipFill>
        <p:spPr bwMode="auto">
          <a:xfrm>
            <a:off x="107504" y="633714"/>
            <a:ext cx="9001000" cy="6009955"/>
          </a:xfrm>
          <a:prstGeom prst="rect">
            <a:avLst/>
          </a:prstGeom>
          <a:noFill/>
          <a:ln w="9525">
            <a:noFill/>
            <a:miter lim="800000"/>
            <a:headEnd/>
            <a:tailEnd/>
          </a:ln>
          <a:effectLst/>
        </p:spPr>
      </p:pic>
      <p:sp>
        <p:nvSpPr>
          <p:cNvPr id="6" name="Title 1">
            <a:extLst>
              <a:ext uri="{FF2B5EF4-FFF2-40B4-BE49-F238E27FC236}">
                <a16:creationId xmlns:a16="http://schemas.microsoft.com/office/drawing/2014/main" xmlns="" id="{BF7CA78A-287A-4B36-815A-3981BDC5A878}"/>
              </a:ext>
            </a:extLst>
          </p:cNvPr>
          <p:cNvSpPr>
            <a:spLocks noGrp="1"/>
          </p:cNvSpPr>
          <p:nvPr>
            <p:ph type="title"/>
          </p:nvPr>
        </p:nvSpPr>
        <p:spPr>
          <a:xfrm>
            <a:off x="0" y="-24"/>
            <a:ext cx="9144000" cy="695575"/>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2800" b="1" dirty="0">
                <a:solidFill>
                  <a:srgbClr val="FFFFFF"/>
                </a:solidFill>
                <a:latin typeface="Calibri" panose="020F0502020204030204" pitchFamily="34" charset="0"/>
              </a:rPr>
              <a:t>Focus of this year </a:t>
            </a:r>
          </a:p>
        </p:txBody>
      </p:sp>
      <p:sp>
        <p:nvSpPr>
          <p:cNvPr id="5" name="TextBox 10">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a:extLst>
              <a:ext uri="{FF2B5EF4-FFF2-40B4-BE49-F238E27FC236}">
                <a16:creationId xmlns:a16="http://schemas.microsoft.com/office/drawing/2014/main" xmlns="" id="{F3EA3D73-C7E4-4A30-8DDB-2C5342377376}"/>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Oval 11">
            <a:extLst>
              <a:ext uri="{FF2B5EF4-FFF2-40B4-BE49-F238E27FC236}">
                <a16:creationId xmlns:a16="http://schemas.microsoft.com/office/drawing/2014/main" xmlns="" id="{0188BF50-EF80-417B-B22B-5DC53B49B62C}"/>
              </a:ext>
            </a:extLst>
          </p:cNvPr>
          <p:cNvSpPr/>
          <p:nvPr/>
        </p:nvSpPr>
        <p:spPr>
          <a:xfrm>
            <a:off x="3352800" y="802218"/>
            <a:ext cx="369888" cy="49318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3" name="Oval 12">
            <a:extLst>
              <a:ext uri="{FF2B5EF4-FFF2-40B4-BE49-F238E27FC236}">
                <a16:creationId xmlns:a16="http://schemas.microsoft.com/office/drawing/2014/main" xmlns="" id="{21381112-FF78-4058-B357-023DFA4F4DF1}"/>
              </a:ext>
            </a:extLst>
          </p:cNvPr>
          <p:cNvSpPr/>
          <p:nvPr/>
        </p:nvSpPr>
        <p:spPr>
          <a:xfrm>
            <a:off x="3694114" y="1712385"/>
            <a:ext cx="369887" cy="4931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4" name="Oval 13">
            <a:extLst>
              <a:ext uri="{FF2B5EF4-FFF2-40B4-BE49-F238E27FC236}">
                <a16:creationId xmlns:a16="http://schemas.microsoft.com/office/drawing/2014/main" xmlns="" id="{4F228A42-ACA6-4336-A964-EF87F3AF315D}"/>
              </a:ext>
            </a:extLst>
          </p:cNvPr>
          <p:cNvSpPr/>
          <p:nvPr/>
        </p:nvSpPr>
        <p:spPr>
          <a:xfrm>
            <a:off x="4041775" y="2616200"/>
            <a:ext cx="369888" cy="49318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5" name="Oval 14">
            <a:extLst>
              <a:ext uri="{FF2B5EF4-FFF2-40B4-BE49-F238E27FC236}">
                <a16:creationId xmlns:a16="http://schemas.microsoft.com/office/drawing/2014/main" xmlns="" id="{CC592BBE-D626-4354-8F61-71513B47628F}"/>
              </a:ext>
            </a:extLst>
          </p:cNvPr>
          <p:cNvSpPr/>
          <p:nvPr/>
        </p:nvSpPr>
        <p:spPr>
          <a:xfrm>
            <a:off x="4267200" y="3647019"/>
            <a:ext cx="369888" cy="4931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6" name="Oval 15">
            <a:extLst>
              <a:ext uri="{FF2B5EF4-FFF2-40B4-BE49-F238E27FC236}">
                <a16:creationId xmlns:a16="http://schemas.microsoft.com/office/drawing/2014/main" xmlns="" id="{3C32566B-2710-485D-9C55-1FAE4D090080}"/>
              </a:ext>
            </a:extLst>
          </p:cNvPr>
          <p:cNvSpPr/>
          <p:nvPr/>
        </p:nvSpPr>
        <p:spPr>
          <a:xfrm>
            <a:off x="4495800" y="4561419"/>
            <a:ext cx="369888" cy="49318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7" name="Oval 16">
            <a:extLst>
              <a:ext uri="{FF2B5EF4-FFF2-40B4-BE49-F238E27FC236}">
                <a16:creationId xmlns:a16="http://schemas.microsoft.com/office/drawing/2014/main" xmlns="" id="{DDDF1C5E-7B2D-467D-A125-602A92B4D805}"/>
              </a:ext>
            </a:extLst>
          </p:cNvPr>
          <p:cNvSpPr/>
          <p:nvPr/>
        </p:nvSpPr>
        <p:spPr>
          <a:xfrm>
            <a:off x="4800600" y="5475819"/>
            <a:ext cx="369888" cy="4931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8" name="TextBox 17">
            <a:extLst>
              <a:ext uri="{FF2B5EF4-FFF2-40B4-BE49-F238E27FC236}">
                <a16:creationId xmlns:a16="http://schemas.microsoft.com/office/drawing/2014/main" xmlns="" id="{DE0F21E4-0298-4233-B60D-9DBF9F17CB57}"/>
              </a:ext>
            </a:extLst>
          </p:cNvPr>
          <p:cNvSpPr txBox="1"/>
          <p:nvPr/>
        </p:nvSpPr>
        <p:spPr>
          <a:xfrm>
            <a:off x="3425825" y="848784"/>
            <a:ext cx="332140" cy="441209"/>
          </a:xfrm>
          <a:prstGeom prst="rect">
            <a:avLst/>
          </a:prstGeom>
          <a:noFill/>
        </p:spPr>
        <p:txBody>
          <a:bodyPr wrap="none" lIns="91439" tIns="45719" rIns="91439" bIns="45719">
            <a:spAutoFit/>
          </a:bodyPr>
          <a:lstStyle/>
          <a:p>
            <a:pPr defTabSz="914354">
              <a:defRPr/>
            </a:pPr>
            <a:r>
              <a:rPr lang="en-US" sz="2267" dirty="0">
                <a:solidFill>
                  <a:prstClr val="white"/>
                </a:solidFill>
                <a:latin typeface="Calibri"/>
              </a:rPr>
              <a:t>1</a:t>
            </a:r>
          </a:p>
        </p:txBody>
      </p:sp>
      <p:sp>
        <p:nvSpPr>
          <p:cNvPr id="19" name="TextBox 18">
            <a:extLst>
              <a:ext uri="{FF2B5EF4-FFF2-40B4-BE49-F238E27FC236}">
                <a16:creationId xmlns:a16="http://schemas.microsoft.com/office/drawing/2014/main" xmlns="" id="{96C4999E-B439-4C0D-83A9-9EAA64A694BC}"/>
              </a:ext>
            </a:extLst>
          </p:cNvPr>
          <p:cNvSpPr txBox="1"/>
          <p:nvPr/>
        </p:nvSpPr>
        <p:spPr>
          <a:xfrm>
            <a:off x="3756025" y="1708152"/>
            <a:ext cx="332140" cy="441209"/>
          </a:xfrm>
          <a:prstGeom prst="rect">
            <a:avLst/>
          </a:prstGeom>
          <a:noFill/>
        </p:spPr>
        <p:txBody>
          <a:bodyPr wrap="none" lIns="91439" tIns="45719" rIns="91439" bIns="45719">
            <a:spAutoFit/>
          </a:bodyPr>
          <a:lstStyle/>
          <a:p>
            <a:pPr defTabSz="914354">
              <a:defRPr/>
            </a:pPr>
            <a:r>
              <a:rPr lang="en-US" sz="2267" dirty="0">
                <a:solidFill>
                  <a:prstClr val="black"/>
                </a:solidFill>
                <a:latin typeface="Calibri"/>
              </a:rPr>
              <a:t>2</a:t>
            </a:r>
          </a:p>
        </p:txBody>
      </p:sp>
      <p:sp>
        <p:nvSpPr>
          <p:cNvPr id="20" name="TextBox 19">
            <a:extLst>
              <a:ext uri="{FF2B5EF4-FFF2-40B4-BE49-F238E27FC236}">
                <a16:creationId xmlns:a16="http://schemas.microsoft.com/office/drawing/2014/main" xmlns="" id="{7A193569-78F2-4DB9-A6A2-647E53EC94E6}"/>
              </a:ext>
            </a:extLst>
          </p:cNvPr>
          <p:cNvSpPr txBox="1"/>
          <p:nvPr/>
        </p:nvSpPr>
        <p:spPr>
          <a:xfrm>
            <a:off x="4103688" y="2616201"/>
            <a:ext cx="332140" cy="441209"/>
          </a:xfrm>
          <a:prstGeom prst="rect">
            <a:avLst/>
          </a:prstGeom>
          <a:noFill/>
        </p:spPr>
        <p:txBody>
          <a:bodyPr wrap="none" lIns="91439" tIns="45719" rIns="91439" bIns="45719">
            <a:spAutoFit/>
          </a:bodyPr>
          <a:lstStyle/>
          <a:p>
            <a:pPr defTabSz="914354">
              <a:defRPr/>
            </a:pPr>
            <a:r>
              <a:rPr lang="en-US" sz="2267" dirty="0">
                <a:solidFill>
                  <a:prstClr val="white"/>
                </a:solidFill>
                <a:latin typeface="Calibri"/>
              </a:rPr>
              <a:t>3</a:t>
            </a:r>
          </a:p>
        </p:txBody>
      </p:sp>
      <p:sp>
        <p:nvSpPr>
          <p:cNvPr id="21" name="TextBox 20">
            <a:extLst>
              <a:ext uri="{FF2B5EF4-FFF2-40B4-BE49-F238E27FC236}">
                <a16:creationId xmlns:a16="http://schemas.microsoft.com/office/drawing/2014/main" xmlns="" id="{E6781723-929F-4186-BFE7-9BA49A287C41}"/>
              </a:ext>
            </a:extLst>
          </p:cNvPr>
          <p:cNvSpPr txBox="1"/>
          <p:nvPr/>
        </p:nvSpPr>
        <p:spPr>
          <a:xfrm>
            <a:off x="4343400" y="3693585"/>
            <a:ext cx="332140" cy="441209"/>
          </a:xfrm>
          <a:prstGeom prst="rect">
            <a:avLst/>
          </a:prstGeom>
          <a:noFill/>
        </p:spPr>
        <p:txBody>
          <a:bodyPr wrap="none" lIns="91439" tIns="45719" rIns="91439" bIns="45719">
            <a:spAutoFit/>
          </a:bodyPr>
          <a:lstStyle/>
          <a:p>
            <a:pPr defTabSz="914354">
              <a:defRPr/>
            </a:pPr>
            <a:r>
              <a:rPr lang="en-US" sz="2267" dirty="0">
                <a:solidFill>
                  <a:prstClr val="black"/>
                </a:solidFill>
                <a:latin typeface="Calibri"/>
              </a:rPr>
              <a:t>4</a:t>
            </a:r>
          </a:p>
        </p:txBody>
      </p:sp>
      <p:sp>
        <p:nvSpPr>
          <p:cNvPr id="22" name="TextBox 21">
            <a:extLst>
              <a:ext uri="{FF2B5EF4-FFF2-40B4-BE49-F238E27FC236}">
                <a16:creationId xmlns:a16="http://schemas.microsoft.com/office/drawing/2014/main" xmlns="" id="{42886D0B-141A-46E9-A6A3-71A306E8CBD4}"/>
              </a:ext>
            </a:extLst>
          </p:cNvPr>
          <p:cNvSpPr txBox="1"/>
          <p:nvPr/>
        </p:nvSpPr>
        <p:spPr>
          <a:xfrm>
            <a:off x="4572000" y="4607985"/>
            <a:ext cx="332140" cy="441209"/>
          </a:xfrm>
          <a:prstGeom prst="rect">
            <a:avLst/>
          </a:prstGeom>
          <a:noFill/>
        </p:spPr>
        <p:txBody>
          <a:bodyPr wrap="none" lIns="91439" tIns="45719" rIns="91439" bIns="45719">
            <a:spAutoFit/>
          </a:bodyPr>
          <a:lstStyle/>
          <a:p>
            <a:pPr defTabSz="914354">
              <a:defRPr/>
            </a:pPr>
            <a:r>
              <a:rPr lang="en-US" sz="2267" dirty="0">
                <a:solidFill>
                  <a:prstClr val="white"/>
                </a:solidFill>
                <a:latin typeface="Calibri"/>
              </a:rPr>
              <a:t>5</a:t>
            </a:r>
          </a:p>
        </p:txBody>
      </p:sp>
      <p:sp>
        <p:nvSpPr>
          <p:cNvPr id="23" name="TextBox 22">
            <a:extLst>
              <a:ext uri="{FF2B5EF4-FFF2-40B4-BE49-F238E27FC236}">
                <a16:creationId xmlns:a16="http://schemas.microsoft.com/office/drawing/2014/main" xmlns="" id="{5120D0DF-C410-429C-B465-CB19FDB4C8B0}"/>
              </a:ext>
            </a:extLst>
          </p:cNvPr>
          <p:cNvSpPr txBox="1"/>
          <p:nvPr/>
        </p:nvSpPr>
        <p:spPr>
          <a:xfrm>
            <a:off x="4876800" y="5461001"/>
            <a:ext cx="332140" cy="441209"/>
          </a:xfrm>
          <a:prstGeom prst="rect">
            <a:avLst/>
          </a:prstGeom>
          <a:noFill/>
        </p:spPr>
        <p:txBody>
          <a:bodyPr wrap="none" lIns="91439" tIns="45719" rIns="91439" bIns="45719">
            <a:spAutoFit/>
          </a:bodyPr>
          <a:lstStyle/>
          <a:p>
            <a:pPr defTabSz="914354">
              <a:defRPr/>
            </a:pPr>
            <a:r>
              <a:rPr lang="en-US" sz="2267" dirty="0">
                <a:solidFill>
                  <a:prstClr val="black"/>
                </a:solidFill>
                <a:latin typeface="Calibri"/>
              </a:rPr>
              <a:t>6</a:t>
            </a:r>
          </a:p>
        </p:txBody>
      </p:sp>
      <p:sp>
        <p:nvSpPr>
          <p:cNvPr id="24" name="TextBox 23">
            <a:extLst>
              <a:ext uri="{FF2B5EF4-FFF2-40B4-BE49-F238E27FC236}">
                <a16:creationId xmlns:a16="http://schemas.microsoft.com/office/drawing/2014/main" xmlns="" id="{158E2F6C-A7AA-436B-9130-2933294359A1}"/>
              </a:ext>
            </a:extLst>
          </p:cNvPr>
          <p:cNvSpPr txBox="1"/>
          <p:nvPr/>
        </p:nvSpPr>
        <p:spPr>
          <a:xfrm>
            <a:off x="4743013" y="3524692"/>
            <a:ext cx="4176713" cy="666975"/>
          </a:xfrm>
          <a:prstGeom prst="rect">
            <a:avLst/>
          </a:prstGeom>
          <a:noFill/>
        </p:spPr>
        <p:txBody>
          <a:bodyPr lIns="91439" tIns="45719" rIns="91439" bIns="45719">
            <a:spAutoFit/>
          </a:bodyPr>
          <a:lstStyle/>
          <a:p>
            <a:pPr defTabSz="914354">
              <a:defRPr/>
            </a:pPr>
            <a:r>
              <a:rPr lang="en-IN" sz="1867" b="1" dirty="0">
                <a:solidFill>
                  <a:srgbClr val="0070C0"/>
                </a:solidFill>
                <a:latin typeface="Calibri"/>
              </a:rPr>
              <a:t>Graphical dashboard: Reports are generated and displayed online</a:t>
            </a:r>
          </a:p>
        </p:txBody>
      </p:sp>
      <p:sp>
        <p:nvSpPr>
          <p:cNvPr id="25" name="TextBox 24">
            <a:extLst>
              <a:ext uri="{FF2B5EF4-FFF2-40B4-BE49-F238E27FC236}">
                <a16:creationId xmlns:a16="http://schemas.microsoft.com/office/drawing/2014/main" xmlns="" id="{FD2D0AA2-8D17-490A-8223-1FC3E861AB1C}"/>
              </a:ext>
            </a:extLst>
          </p:cNvPr>
          <p:cNvSpPr txBox="1"/>
          <p:nvPr/>
        </p:nvSpPr>
        <p:spPr>
          <a:xfrm>
            <a:off x="4951240" y="4567865"/>
            <a:ext cx="4176714" cy="666975"/>
          </a:xfrm>
          <a:prstGeom prst="rect">
            <a:avLst/>
          </a:prstGeom>
          <a:noFill/>
        </p:spPr>
        <p:txBody>
          <a:bodyPr wrap="square" lIns="91439" tIns="45719" rIns="91439" bIns="45719">
            <a:spAutoFit/>
          </a:bodyPr>
          <a:lstStyle/>
          <a:p>
            <a:pPr defTabSz="914354">
              <a:defRPr/>
            </a:pPr>
            <a:r>
              <a:rPr lang="en-IN" sz="1867" b="1" dirty="0">
                <a:solidFill>
                  <a:srgbClr val="0070C0"/>
                </a:solidFill>
                <a:latin typeface="Calibri"/>
              </a:rPr>
              <a:t>Drill down reports from State to school level are available </a:t>
            </a:r>
          </a:p>
        </p:txBody>
      </p:sp>
      <p:sp>
        <p:nvSpPr>
          <p:cNvPr id="27" name="TextBox 26">
            <a:extLst>
              <a:ext uri="{FF2B5EF4-FFF2-40B4-BE49-F238E27FC236}">
                <a16:creationId xmlns:a16="http://schemas.microsoft.com/office/drawing/2014/main" xmlns="" id="{ED0874A7-3EA4-408B-9A6D-544F7DA4B490}"/>
              </a:ext>
            </a:extLst>
          </p:cNvPr>
          <p:cNvSpPr txBox="1"/>
          <p:nvPr/>
        </p:nvSpPr>
        <p:spPr>
          <a:xfrm>
            <a:off x="5410201" y="5461001"/>
            <a:ext cx="3509525" cy="954298"/>
          </a:xfrm>
          <a:prstGeom prst="rect">
            <a:avLst/>
          </a:prstGeom>
          <a:noFill/>
        </p:spPr>
        <p:txBody>
          <a:bodyPr wrap="square" lIns="91439" tIns="45719" rIns="91439" bIns="45719">
            <a:spAutoFit/>
          </a:bodyPr>
          <a:lstStyle/>
          <a:p>
            <a:pPr defTabSz="914354">
              <a:defRPr/>
            </a:pPr>
            <a:r>
              <a:rPr lang="en-IN" sz="1867" b="1" dirty="0">
                <a:solidFill>
                  <a:srgbClr val="0070C0"/>
                </a:solidFill>
                <a:latin typeface="Calibri"/>
              </a:rPr>
              <a:t>Daily email alerts are sent to States and UTs level regarding implementation of AMS.</a:t>
            </a:r>
          </a:p>
        </p:txBody>
      </p:sp>
      <p:sp>
        <p:nvSpPr>
          <p:cNvPr id="28" name="TextBox 27">
            <a:extLst>
              <a:ext uri="{FF2B5EF4-FFF2-40B4-BE49-F238E27FC236}">
                <a16:creationId xmlns:a16="http://schemas.microsoft.com/office/drawing/2014/main" xmlns="" id="{0F3EA473-E432-4BC3-8466-8791774D27E1}"/>
              </a:ext>
            </a:extLst>
          </p:cNvPr>
          <p:cNvSpPr txBox="1"/>
          <p:nvPr/>
        </p:nvSpPr>
        <p:spPr>
          <a:xfrm>
            <a:off x="4462132" y="2578388"/>
            <a:ext cx="4511675" cy="954298"/>
          </a:xfrm>
          <a:prstGeom prst="rect">
            <a:avLst/>
          </a:prstGeom>
          <a:noFill/>
        </p:spPr>
        <p:txBody>
          <a:bodyPr lIns="91439" tIns="45719" rIns="91439" bIns="45719">
            <a:spAutoFit/>
          </a:bodyPr>
          <a:lstStyle/>
          <a:p>
            <a:pPr defTabSz="914354">
              <a:defRPr/>
            </a:pPr>
            <a:r>
              <a:rPr lang="en-IN" sz="1867" b="1" dirty="0">
                <a:solidFill>
                  <a:srgbClr val="0070C0"/>
                </a:solidFill>
                <a:latin typeface="Calibri"/>
              </a:rPr>
              <a:t>States/UTs are using various technologies (SMS/ IVRS/ Mobile App) for daily data collection.</a:t>
            </a:r>
          </a:p>
        </p:txBody>
      </p:sp>
      <p:pic>
        <p:nvPicPr>
          <p:cNvPr id="36884" name="Picture 2" descr="E:\MDM\MIS\MIS_JS_18.12.2014\MIS1.jpeg">
            <a:extLst>
              <a:ext uri="{FF2B5EF4-FFF2-40B4-BE49-F238E27FC236}">
                <a16:creationId xmlns:a16="http://schemas.microsoft.com/office/drawing/2014/main" xmlns="" id="{1749BD85-2876-4BE7-B6E8-ED58E59F11F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b="4288"/>
          <a:stretch>
            <a:fillRect/>
          </a:stretch>
        </p:blipFill>
        <p:spPr bwMode="auto">
          <a:xfrm rot="1211856">
            <a:off x="436564" y="2446868"/>
            <a:ext cx="3457575" cy="3420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85" name="Title 1">
            <a:extLst>
              <a:ext uri="{FF2B5EF4-FFF2-40B4-BE49-F238E27FC236}">
                <a16:creationId xmlns:a16="http://schemas.microsoft.com/office/drawing/2014/main" xmlns="" id="{07BF3B0C-6D15-48FD-A35B-77869851CFBB}"/>
              </a:ext>
            </a:extLst>
          </p:cNvPr>
          <p:cNvSpPr txBox="1">
            <a:spLocks/>
          </p:cNvSpPr>
          <p:nvPr/>
        </p:nvSpPr>
        <p:spPr bwMode="auto">
          <a:xfrm>
            <a:off x="0" y="-9542"/>
            <a:ext cx="9144000" cy="666786"/>
          </a:xfrm>
          <a:prstGeom prst="rect">
            <a:avLst/>
          </a:prstGeom>
          <a:solidFill>
            <a:srgbClr val="558ED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gn="ctr">
              <a:lnSpc>
                <a:spcPct val="100000"/>
              </a:lnSpc>
              <a:spcBef>
                <a:spcPct val="0"/>
              </a:spcBef>
              <a:buFontTx/>
              <a:buNone/>
            </a:pPr>
            <a:r>
              <a:rPr lang="en-US" altLang="en-US" sz="3733" b="1">
                <a:solidFill>
                  <a:srgbClr val="FFFFFF"/>
                </a:solidFill>
              </a:rPr>
              <a:t>Automated Monitoring System</a:t>
            </a:r>
          </a:p>
        </p:txBody>
      </p:sp>
      <p:sp>
        <p:nvSpPr>
          <p:cNvPr id="36887" name="TextBox 25">
            <a:extLst>
              <a:ext uri="{FF2B5EF4-FFF2-40B4-BE49-F238E27FC236}">
                <a16:creationId xmlns:a16="http://schemas.microsoft.com/office/drawing/2014/main" xmlns="" id="{63049361-34EF-44E8-88A3-4FE697C7EA6E}"/>
              </a:ext>
            </a:extLst>
          </p:cNvPr>
          <p:cNvSpPr txBox="1">
            <a:spLocks noChangeArrowheads="1"/>
          </p:cNvSpPr>
          <p:nvPr/>
        </p:nvSpPr>
        <p:spPr bwMode="auto">
          <a:xfrm>
            <a:off x="3862277" y="853415"/>
            <a:ext cx="4511675" cy="66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9" tIns="45719" rIns="91439" bIns="45719">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867" b="1" dirty="0">
                <a:solidFill>
                  <a:srgbClr val="0070C0"/>
                </a:solidFill>
                <a:latin typeface="Calibri" panose="020F0502020204030204" pitchFamily="34" charset="0"/>
              </a:rPr>
              <a:t>AMS is used to monitor MDMS on real time basis. </a:t>
            </a:r>
            <a:endParaRPr lang="en-IN" altLang="en-US" sz="1867" b="1" dirty="0">
              <a:solidFill>
                <a:srgbClr val="0070C0"/>
              </a:solidFill>
              <a:latin typeface="Calibri" panose="020F0502020204030204" pitchFamily="34" charset="0"/>
            </a:endParaRPr>
          </a:p>
        </p:txBody>
      </p:sp>
      <p:sp>
        <p:nvSpPr>
          <p:cNvPr id="2" name="Rectangle 1">
            <a:extLst>
              <a:ext uri="{FF2B5EF4-FFF2-40B4-BE49-F238E27FC236}">
                <a16:creationId xmlns:a16="http://schemas.microsoft.com/office/drawing/2014/main" xmlns="" id="{5D58320D-ACCC-42F0-AA65-20752826873B}"/>
              </a:ext>
            </a:extLst>
          </p:cNvPr>
          <p:cNvSpPr/>
          <p:nvPr/>
        </p:nvSpPr>
        <p:spPr>
          <a:xfrm>
            <a:off x="4136073" y="1702345"/>
            <a:ext cx="4843724" cy="646331"/>
          </a:xfrm>
          <a:prstGeom prst="rect">
            <a:avLst/>
          </a:prstGeom>
        </p:spPr>
        <p:txBody>
          <a:bodyPr wrap="square">
            <a:spAutoFit/>
          </a:bodyPr>
          <a:lstStyle/>
          <a:p>
            <a:r>
              <a:rPr lang="en-US" altLang="en-US" b="1" dirty="0">
                <a:solidFill>
                  <a:srgbClr val="0070C0"/>
                </a:solidFill>
                <a:latin typeface="Calibri" panose="020F0502020204030204" pitchFamily="34" charset="0"/>
              </a:rPr>
              <a:t>Schools need to share the daily data on number of meals and reasons if meals are not served.</a:t>
            </a:r>
            <a:endParaRPr lang="en-IN" dirty="0">
              <a:solidFill>
                <a:srgbClr val="0070C0"/>
              </a:solidFill>
            </a:endParaRPr>
          </a:p>
        </p:txBody>
      </p:sp>
      <p:sp>
        <p:nvSpPr>
          <p:cNvPr id="26" name="Slide Number Placeholder 25"/>
          <p:cNvSpPr>
            <a:spLocks noGrp="1"/>
          </p:cNvSpPr>
          <p:nvPr>
            <p:ph type="sldNum" sz="quarter" idx="12"/>
          </p:nvPr>
        </p:nvSpPr>
        <p:spPr/>
        <p:txBody>
          <a:bodyPr/>
          <a:lstStyle/>
          <a:p>
            <a:pPr>
              <a:defRPr/>
            </a:pPr>
            <a:fld id="{C2BBF370-5D37-4530-94DD-378E3D7E8F84}" type="slidenum">
              <a:rPr lang="en-US" altLang="en-US" smtClean="0"/>
              <a:pPr>
                <a:defRPr/>
              </a:pPr>
              <a:t>17</a:t>
            </a:fld>
            <a:endParaRPr lang="en-US" altLang="en-US"/>
          </a:p>
        </p:txBody>
      </p:sp>
      <p:sp>
        <p:nvSpPr>
          <p:cNvPr id="29" name="TextBox 10">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xmlns="" id="{E61A6405-B9ED-4943-AEA9-440934F7FF64}"/>
              </a:ext>
            </a:extLst>
          </p:cNvPr>
          <p:cNvGraphicFramePr>
            <a:graphicFrameLocks noGrp="1"/>
          </p:cNvGraphicFramePr>
          <p:nvPr>
            <p:ph idx="1"/>
            <p:extLst>
              <p:ext uri="{D42A27DB-BD31-4B8C-83A1-F6EECF244321}">
                <p14:modId xmlns:p14="http://schemas.microsoft.com/office/powerpoint/2010/main" xmlns="" val="72188533"/>
              </p:ext>
            </p:extLst>
          </p:nvPr>
        </p:nvGraphicFramePr>
        <p:xfrm>
          <a:off x="539552" y="908720"/>
          <a:ext cx="8147248"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xmlns="" id="{A39217FF-6C1A-4C7C-ADB3-B4B07E5577E3}"/>
              </a:ext>
            </a:extLst>
          </p:cNvPr>
          <p:cNvSpPr txBox="1">
            <a:spLocks/>
          </p:cNvSpPr>
          <p:nvPr/>
        </p:nvSpPr>
        <p:spPr>
          <a:xfrm>
            <a:off x="13590" y="0"/>
            <a:ext cx="9130410" cy="523220"/>
          </a:xfrm>
          <a:prstGeom prst="rect">
            <a:avLst/>
          </a:prstGeom>
          <a:solidFill>
            <a:srgbClr val="558ED5"/>
          </a:solidFill>
          <a:ln>
            <a:noFill/>
          </a:ln>
        </p:spPr>
        <p:txBody>
          <a:bodyPr wrap="square"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IN" altLang="en-US" sz="2800" b="1" dirty="0">
                <a:solidFill>
                  <a:srgbClr val="FFFFFF"/>
                </a:solidFill>
                <a:latin typeface="Calibri" panose="020F0502020204030204" pitchFamily="34" charset="0"/>
                <a:ea typeface="+mn-ea"/>
                <a:cs typeface="+mn-cs"/>
              </a:rPr>
              <a:t>Status of implementation of MIS &amp; AMS </a:t>
            </a:r>
          </a:p>
        </p:txBody>
      </p:sp>
      <p:sp>
        <p:nvSpPr>
          <p:cNvPr id="5" name="Slide Number Placeholder 4"/>
          <p:cNvSpPr>
            <a:spLocks noGrp="1"/>
          </p:cNvSpPr>
          <p:nvPr>
            <p:ph type="sldNum" sz="quarter" idx="12"/>
          </p:nvPr>
        </p:nvSpPr>
        <p:spPr/>
        <p:txBody>
          <a:bodyPr/>
          <a:lstStyle/>
          <a:p>
            <a:pPr>
              <a:defRPr/>
            </a:pPr>
            <a:fld id="{46F3BE95-97FB-4365-8910-1F7DB99A68FF}" type="slidenum">
              <a:rPr lang="en-US" altLang="en-US" smtClean="0"/>
              <a:pPr>
                <a:defRPr/>
              </a:pPr>
              <a:t>18</a:t>
            </a:fld>
            <a:endParaRPr lang="en-US" altLang="en-US"/>
          </a:p>
        </p:txBody>
      </p:sp>
    </p:spTree>
    <p:extLst>
      <p:ext uri="{BB962C8B-B14F-4D97-AF65-F5344CB8AC3E}">
        <p14:creationId xmlns:p14="http://schemas.microsoft.com/office/powerpoint/2010/main" xmlns="" val="4138785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2BCC3F-F61A-4505-BBBA-4BFCBF99A172}"/>
              </a:ext>
            </a:extLst>
          </p:cNvPr>
          <p:cNvSpPr>
            <a:spLocks noGrp="1"/>
          </p:cNvSpPr>
          <p:nvPr>
            <p:ph type="title"/>
          </p:nvPr>
        </p:nvSpPr>
        <p:spPr>
          <a:xfrm>
            <a:off x="0" y="32048"/>
            <a:ext cx="9144000" cy="584775"/>
          </a:xfrm>
          <a:solidFill>
            <a:srgbClr val="558ED5"/>
          </a:solidFill>
          <a:ln>
            <a:noFill/>
          </a:ln>
        </p:spPr>
        <p:txBody>
          <a:bodyPr wrap="square" anchor="ctr">
            <a:spAutoFit/>
          </a:bodyPr>
          <a:lstStyle/>
          <a:p>
            <a:pPr eaLnBrk="1" hangingPunct="1"/>
            <a:r>
              <a:rPr lang="en-IN" altLang="en-US" sz="3200" b="1" dirty="0" smtClean="0">
                <a:solidFill>
                  <a:srgbClr val="FFFFFF"/>
                </a:solidFill>
                <a:latin typeface="Calibri" panose="020F0502020204030204" pitchFamily="34" charset="0"/>
                <a:ea typeface="+mn-ea"/>
                <a:cs typeface="+mn-cs"/>
              </a:rPr>
              <a:t>Centralized </a:t>
            </a:r>
            <a:r>
              <a:rPr lang="en-IN" altLang="en-US" sz="3200" b="1" dirty="0">
                <a:solidFill>
                  <a:srgbClr val="FFFFFF"/>
                </a:solidFill>
                <a:latin typeface="Calibri" panose="020F0502020204030204" pitchFamily="34" charset="0"/>
                <a:ea typeface="+mn-ea"/>
                <a:cs typeface="+mn-cs"/>
              </a:rPr>
              <a:t>Kitchens only in </a:t>
            </a:r>
            <a:r>
              <a:rPr lang="en-IN" altLang="en-US" sz="3200" b="1" dirty="0" smtClean="0">
                <a:solidFill>
                  <a:srgbClr val="FFFFFF"/>
                </a:solidFill>
                <a:latin typeface="Calibri" panose="020F0502020204030204" pitchFamily="34" charset="0"/>
                <a:ea typeface="+mn-ea"/>
                <a:cs typeface="+mn-cs"/>
              </a:rPr>
              <a:t>Urban </a:t>
            </a:r>
            <a:r>
              <a:rPr lang="en-IN" altLang="en-US" sz="3200" b="1" dirty="0">
                <a:solidFill>
                  <a:srgbClr val="FFFFFF"/>
                </a:solidFill>
                <a:latin typeface="Calibri" panose="020F0502020204030204" pitchFamily="34" charset="0"/>
                <a:ea typeface="+mn-ea"/>
                <a:cs typeface="+mn-cs"/>
              </a:rPr>
              <a:t>A</a:t>
            </a:r>
            <a:r>
              <a:rPr lang="en-IN" altLang="en-US" sz="3200" b="1" dirty="0" smtClean="0">
                <a:solidFill>
                  <a:srgbClr val="FFFFFF"/>
                </a:solidFill>
                <a:latin typeface="Calibri" panose="020F0502020204030204" pitchFamily="34" charset="0"/>
                <a:ea typeface="+mn-ea"/>
                <a:cs typeface="+mn-cs"/>
              </a:rPr>
              <a:t>reas</a:t>
            </a:r>
            <a:endParaRPr lang="en-IN" altLang="en-US" sz="3200" b="1" dirty="0">
              <a:solidFill>
                <a:srgbClr val="FFFFFF"/>
              </a:solidFill>
              <a:latin typeface="Calibri" panose="020F0502020204030204" pitchFamily="34" charset="0"/>
              <a:ea typeface="+mn-ea"/>
              <a:cs typeface="+mn-cs"/>
            </a:endParaRPr>
          </a:p>
        </p:txBody>
      </p:sp>
      <p:sp>
        <p:nvSpPr>
          <p:cNvPr id="3" name="Content Placeholder 2">
            <a:extLst>
              <a:ext uri="{FF2B5EF4-FFF2-40B4-BE49-F238E27FC236}">
                <a16:creationId xmlns:a16="http://schemas.microsoft.com/office/drawing/2014/main" xmlns="" id="{0E4247DC-180D-4821-9F94-E19A54A635E3}"/>
              </a:ext>
            </a:extLst>
          </p:cNvPr>
          <p:cNvSpPr>
            <a:spLocks noGrp="1"/>
          </p:cNvSpPr>
          <p:nvPr>
            <p:ph idx="1"/>
          </p:nvPr>
        </p:nvSpPr>
        <p:spPr>
          <a:xfrm>
            <a:off x="228599" y="980728"/>
            <a:ext cx="8807897" cy="5445617"/>
          </a:xfrm>
          <a:solidFill>
            <a:schemeClr val="bg1"/>
          </a:solidFill>
          <a:ln>
            <a:solidFill>
              <a:srgbClr val="FFC000"/>
            </a:solidFill>
          </a:ln>
        </p:spPr>
        <p:txBody>
          <a:bodyPr>
            <a:normAutofit/>
          </a:bodyPr>
          <a:lstStyle/>
          <a:p>
            <a:pPr marL="0" indent="0" algn="just">
              <a:buNone/>
            </a:pPr>
            <a:r>
              <a:rPr lang="en-IN" sz="2800" dirty="0" smtClean="0">
                <a:solidFill>
                  <a:srgbClr val="0070C0"/>
                </a:solidFill>
              </a:rPr>
              <a:t>The National Food Security Act, 2013 and MDM Rules, 2015 (as amended in April, 2019) provide that :</a:t>
            </a:r>
          </a:p>
          <a:p>
            <a:pPr marL="0" indent="0" algn="just">
              <a:buNone/>
            </a:pPr>
            <a:endParaRPr lang="en-IN" sz="2800" dirty="0" smtClean="0"/>
          </a:p>
          <a:p>
            <a:pPr marL="268288" indent="0" algn="just">
              <a:buNone/>
              <a:tabLst>
                <a:tab pos="268288" algn="l"/>
              </a:tabLst>
            </a:pPr>
            <a:r>
              <a:rPr lang="en-IN" sz="2800" dirty="0" smtClean="0">
                <a:solidFill>
                  <a:srgbClr val="0070C0"/>
                </a:solidFill>
                <a:latin typeface="Batang" panose="02030600000101010101" pitchFamily="18" charset="-127"/>
                <a:ea typeface="Batang" panose="02030600000101010101" pitchFamily="18" charset="-127"/>
              </a:rPr>
              <a:t>“Every </a:t>
            </a:r>
            <a:r>
              <a:rPr lang="en-IN" sz="2800" dirty="0">
                <a:solidFill>
                  <a:srgbClr val="0070C0"/>
                </a:solidFill>
                <a:latin typeface="Batang" panose="02030600000101010101" pitchFamily="18" charset="-127"/>
                <a:ea typeface="Batang" panose="02030600000101010101" pitchFamily="18" charset="-127"/>
              </a:rPr>
              <a:t>school shall have the facility for cooking meal in </a:t>
            </a:r>
            <a:r>
              <a:rPr lang="en-IN" sz="2800" dirty="0" smtClean="0">
                <a:solidFill>
                  <a:srgbClr val="0070C0"/>
                </a:solidFill>
                <a:latin typeface="Batang" panose="02030600000101010101" pitchFamily="18" charset="-127"/>
                <a:ea typeface="Batang" panose="02030600000101010101" pitchFamily="18" charset="-127"/>
              </a:rPr>
              <a:t>hygienic </a:t>
            </a:r>
            <a:r>
              <a:rPr lang="en-IN" sz="2800" dirty="0">
                <a:solidFill>
                  <a:srgbClr val="0070C0"/>
                </a:solidFill>
                <a:latin typeface="Batang" panose="02030600000101010101" pitchFamily="18" charset="-127"/>
                <a:ea typeface="Batang" panose="02030600000101010101" pitchFamily="18" charset="-127"/>
              </a:rPr>
              <a:t>manner. Schools </a:t>
            </a:r>
            <a:r>
              <a:rPr lang="en-IN" sz="2800" dirty="0">
                <a:solidFill>
                  <a:srgbClr val="C00000"/>
                </a:solidFill>
                <a:latin typeface="Batang" panose="02030600000101010101" pitchFamily="18" charset="-127"/>
                <a:ea typeface="Batang" panose="02030600000101010101" pitchFamily="18" charset="-127"/>
              </a:rPr>
              <a:t>in urban areas </a:t>
            </a:r>
            <a:r>
              <a:rPr lang="en-IN" sz="2800" dirty="0">
                <a:solidFill>
                  <a:srgbClr val="0070C0"/>
                </a:solidFill>
                <a:latin typeface="Batang" panose="02030600000101010101" pitchFamily="18" charset="-127"/>
                <a:ea typeface="Batang" panose="02030600000101010101" pitchFamily="18" charset="-127"/>
              </a:rPr>
              <a:t>may use the facility of centralized kitchens for cooking meals wherever required in accordance with the guidelines issued by the Central Government and the meal shall be served to the children at respected school only”  </a:t>
            </a:r>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19</a:t>
            </a:fld>
            <a:endParaRPr lang="en-US" altLang="en-US"/>
          </a:p>
        </p:txBody>
      </p:sp>
      <p:sp>
        <p:nvSpPr>
          <p:cNvPr id="5" name="TextBox 10">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spTree>
    <p:extLst>
      <p:ext uri="{BB962C8B-B14F-4D97-AF65-F5344CB8AC3E}">
        <p14:creationId xmlns:p14="http://schemas.microsoft.com/office/powerpoint/2010/main" xmlns="" val="1249836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sz="2800" b="1" dirty="0">
                <a:solidFill>
                  <a:srgbClr val="FFFFFF"/>
                </a:solidFill>
                <a:latin typeface="Calibri" panose="020F0502020204030204" pitchFamily="34" charset="0"/>
                <a:ea typeface="+mj-ea"/>
                <a:cs typeface="+mj-cs"/>
              </a:rPr>
              <a:t>No. of Schools (Primary &amp; U. </a:t>
            </a:r>
            <a:r>
              <a:rPr lang="en-US" sz="2800" b="1">
                <a:solidFill>
                  <a:srgbClr val="FFFFFF"/>
                </a:solidFill>
                <a:latin typeface="Calibri" panose="020F0502020204030204" pitchFamily="34" charset="0"/>
                <a:ea typeface="+mj-ea"/>
                <a:cs typeface="+mj-cs"/>
              </a:rPr>
              <a:t>Primary)</a:t>
            </a:r>
            <a:endParaRPr lang="en-US" sz="2800" b="1" dirty="0">
              <a:solidFill>
                <a:srgbClr val="FFFFFF"/>
              </a:solidFill>
              <a:latin typeface="Calibri" panose="020F0502020204030204" pitchFamily="34" charset="0"/>
              <a:ea typeface="+mj-ea"/>
              <a:cs typeface="+mj-cs"/>
            </a:endParaRPr>
          </a:p>
        </p:txBody>
      </p:sp>
      <p:sp>
        <p:nvSpPr>
          <p:cNvPr id="7" name="Slide Number Placeholder 6"/>
          <p:cNvSpPr>
            <a:spLocks noGrp="1"/>
          </p:cNvSpPr>
          <p:nvPr>
            <p:ph type="sldNum" sz="quarter" idx="12"/>
          </p:nvPr>
        </p:nvSpPr>
        <p:spPr/>
        <p:txBody>
          <a:bodyPr/>
          <a:lstStyle/>
          <a:p>
            <a:fld id="{6342436F-A003-49D2-BDA8-A65B203CD7B7}" type="slidenum">
              <a:rPr lang="en-US" smtClean="0"/>
              <a:pPr/>
              <a:t>2</a:t>
            </a:fld>
            <a:endParaRPr lang="en-US"/>
          </a:p>
        </p:txBody>
      </p:sp>
      <p:graphicFrame>
        <p:nvGraphicFramePr>
          <p:cNvPr id="5" name="Chart 4"/>
          <p:cNvGraphicFramePr/>
          <p:nvPr>
            <p:extLst>
              <p:ext uri="{D42A27DB-BD31-4B8C-83A1-F6EECF244321}">
                <p14:modId xmlns:p14="http://schemas.microsoft.com/office/powerpoint/2010/main" xmlns="" val="1331457830"/>
              </p:ext>
            </p:extLst>
          </p:nvPr>
        </p:nvGraphicFramePr>
        <p:xfrm>
          <a:off x="4191000" y="1268760"/>
          <a:ext cx="4419600" cy="4522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497255632"/>
              </p:ext>
            </p:extLst>
          </p:nvPr>
        </p:nvGraphicFramePr>
        <p:xfrm>
          <a:off x="457200" y="1402080"/>
          <a:ext cx="3733800" cy="3812870"/>
        </p:xfrm>
        <a:graphic>
          <a:graphicData uri="http://schemas.openxmlformats.org/drawingml/2006/table">
            <a:tbl>
              <a:tblPr firstRow="1" bandRow="1">
                <a:tableStyleId>{5C22544A-7EE6-4342-B048-85BDC9FD1C3A}</a:tableStyleId>
              </a:tblPr>
              <a:tblGrid>
                <a:gridCol w="933450">
                  <a:extLst>
                    <a:ext uri="{9D8B030D-6E8A-4147-A177-3AD203B41FA5}">
                      <a16:colId xmlns:a16="http://schemas.microsoft.com/office/drawing/2014/main" xmlns="" val="20000"/>
                    </a:ext>
                  </a:extLst>
                </a:gridCol>
                <a:gridCol w="933450">
                  <a:extLst>
                    <a:ext uri="{9D8B030D-6E8A-4147-A177-3AD203B41FA5}">
                      <a16:colId xmlns:a16="http://schemas.microsoft.com/office/drawing/2014/main" xmlns="" val="20001"/>
                    </a:ext>
                  </a:extLst>
                </a:gridCol>
                <a:gridCol w="933450">
                  <a:extLst>
                    <a:ext uri="{9D8B030D-6E8A-4147-A177-3AD203B41FA5}">
                      <a16:colId xmlns:a16="http://schemas.microsoft.com/office/drawing/2014/main" xmlns="" val="20002"/>
                    </a:ext>
                  </a:extLst>
                </a:gridCol>
                <a:gridCol w="933450">
                  <a:extLst>
                    <a:ext uri="{9D8B030D-6E8A-4147-A177-3AD203B41FA5}">
                      <a16:colId xmlns:a16="http://schemas.microsoft.com/office/drawing/2014/main" xmlns="" val="20003"/>
                    </a:ext>
                  </a:extLst>
                </a:gridCol>
              </a:tblGrid>
              <a:tr h="1091981">
                <a:tc>
                  <a:txBody>
                    <a:bodyPr/>
                    <a:lstStyle/>
                    <a:p>
                      <a:pPr algn="ctr" fontAlgn="b"/>
                      <a:r>
                        <a:rPr lang="en-US" sz="1400" b="0" i="0" u="none" strike="noStrike" dirty="0">
                          <a:solidFill>
                            <a:schemeClr val="bg1"/>
                          </a:solidFill>
                          <a:latin typeface="Calibri"/>
                        </a:rPr>
                        <a:t>Name of State</a:t>
                      </a:r>
                    </a:p>
                  </a:txBody>
                  <a:tcPr marL="9525" marR="9525" marT="9525" marB="0" anchor="ctr"/>
                </a:tc>
                <a:tc>
                  <a:txBody>
                    <a:bodyPr/>
                    <a:lstStyle/>
                    <a:p>
                      <a:pPr algn="ctr" fontAlgn="b"/>
                      <a:r>
                        <a:rPr lang="en-US" sz="1400" b="0" i="0" u="none" strike="noStrike" dirty="0">
                          <a:solidFill>
                            <a:schemeClr val="bg1"/>
                          </a:solidFill>
                          <a:latin typeface="Calibri"/>
                        </a:rPr>
                        <a:t>PAB Approval</a:t>
                      </a:r>
                    </a:p>
                  </a:txBody>
                  <a:tcPr marL="9525" marR="9525" marT="9525" marB="0" anchor="ctr"/>
                </a:tc>
                <a:tc>
                  <a:txBody>
                    <a:bodyPr/>
                    <a:lstStyle/>
                    <a:p>
                      <a:pPr algn="ctr" fontAlgn="b"/>
                      <a:r>
                        <a:rPr lang="en-US" sz="1400" b="0" i="0" u="none" strike="noStrike">
                          <a:solidFill>
                            <a:schemeClr val="bg1"/>
                          </a:solidFill>
                          <a:latin typeface="Calibri"/>
                        </a:rPr>
                        <a:t>Coverage</a:t>
                      </a:r>
                    </a:p>
                  </a:txBody>
                  <a:tcPr marL="9525" marR="9525" marT="9525" marB="0" anchor="ctr"/>
                </a:tc>
                <a:tc>
                  <a:txBody>
                    <a:bodyPr/>
                    <a:lstStyle/>
                    <a:p>
                      <a:pPr algn="ctr" fontAlgn="b"/>
                      <a:r>
                        <a:rPr lang="en-US" sz="1400" b="0" i="0" u="none" strike="noStrike" dirty="0" smtClean="0">
                          <a:solidFill>
                            <a:schemeClr val="bg1"/>
                          </a:solidFill>
                          <a:latin typeface="Calibri"/>
                        </a:rPr>
                        <a:t>%</a:t>
                      </a:r>
                      <a:endParaRPr lang="en-US" sz="1400" b="0" i="0" u="none" strike="noStrike" dirty="0">
                        <a:solidFill>
                          <a:schemeClr val="bg1"/>
                        </a:solidFill>
                        <a:latin typeface="Calibri"/>
                      </a:endParaRPr>
                    </a:p>
                  </a:txBody>
                  <a:tcPr marL="9525" marR="9525" marT="9525" marB="0" anchor="ctr"/>
                </a:tc>
                <a:extLst>
                  <a:ext uri="{0D108BD9-81ED-4DB2-BD59-A6C34878D82A}">
                    <a16:rowId xmlns:a16="http://schemas.microsoft.com/office/drawing/2014/main" xmlns="" val="10000"/>
                  </a:ext>
                </a:extLst>
              </a:tr>
              <a:tr h="1091981">
                <a:tc>
                  <a:txBody>
                    <a:bodyPr/>
                    <a:lstStyle/>
                    <a:p>
                      <a:pPr algn="ctr" fontAlgn="b"/>
                      <a:r>
                        <a:rPr lang="en-US" sz="1400" b="0" i="0" u="none" strike="noStrike" dirty="0">
                          <a:solidFill>
                            <a:srgbClr val="000000"/>
                          </a:solidFill>
                          <a:latin typeface="Calibri"/>
                        </a:rPr>
                        <a:t>Goa</a:t>
                      </a:r>
                    </a:p>
                  </a:txBody>
                  <a:tcPr marL="9525" marR="9525" marT="9525" marB="0" anchor="ctr"/>
                </a:tc>
                <a:tc>
                  <a:txBody>
                    <a:bodyPr/>
                    <a:lstStyle/>
                    <a:p>
                      <a:pPr algn="ctr" fontAlgn="b"/>
                      <a:r>
                        <a:rPr lang="en-US" sz="1400" b="0" i="0" u="none" strike="noStrike" dirty="0">
                          <a:solidFill>
                            <a:srgbClr val="000000"/>
                          </a:solidFill>
                          <a:latin typeface="Calibri"/>
                        </a:rPr>
                        <a:t>1479</a:t>
                      </a:r>
                    </a:p>
                  </a:txBody>
                  <a:tcPr marL="9525" marR="9525" marT="9525" marB="0" anchor="ctr"/>
                </a:tc>
                <a:tc>
                  <a:txBody>
                    <a:bodyPr/>
                    <a:lstStyle/>
                    <a:p>
                      <a:pPr algn="ctr" fontAlgn="b"/>
                      <a:r>
                        <a:rPr lang="en-US" sz="1400" b="0" i="0" u="none" strike="noStrike" dirty="0">
                          <a:solidFill>
                            <a:srgbClr val="000000"/>
                          </a:solidFill>
                          <a:latin typeface="Calibri"/>
                        </a:rPr>
                        <a:t>1473</a:t>
                      </a:r>
                    </a:p>
                  </a:txBody>
                  <a:tcPr marL="9525" marR="9525" marT="9525" marB="0" anchor="ctr"/>
                </a:tc>
                <a:tc>
                  <a:txBody>
                    <a:bodyPr/>
                    <a:lstStyle/>
                    <a:p>
                      <a:pPr algn="ctr" fontAlgn="b"/>
                      <a:r>
                        <a:rPr lang="en-US" sz="1400" b="0" i="0" u="none" strike="noStrike" dirty="0">
                          <a:solidFill>
                            <a:srgbClr val="000000"/>
                          </a:solidFill>
                          <a:latin typeface="Calibri"/>
                        </a:rPr>
                        <a:t>100%</a:t>
                      </a:r>
                    </a:p>
                  </a:txBody>
                  <a:tcPr marL="9525" marR="9525" marT="9525" marB="0" anchor="ctr"/>
                </a:tc>
                <a:extLst>
                  <a:ext uri="{0D108BD9-81ED-4DB2-BD59-A6C34878D82A}">
                    <a16:rowId xmlns:a16="http://schemas.microsoft.com/office/drawing/2014/main" xmlns="" val="10001"/>
                  </a:ext>
                </a:extLst>
              </a:tr>
              <a:tr h="814454">
                <a:tc>
                  <a:txBody>
                    <a:bodyPr/>
                    <a:lstStyle/>
                    <a:p>
                      <a:pPr algn="ctr" fontAlgn="b"/>
                      <a:r>
                        <a:rPr lang="en-US" sz="1400" b="0" i="0" u="none" strike="noStrike" dirty="0">
                          <a:solidFill>
                            <a:srgbClr val="000000"/>
                          </a:solidFill>
                          <a:latin typeface="Calibri"/>
                        </a:rPr>
                        <a:t>Gujarat</a:t>
                      </a:r>
                    </a:p>
                  </a:txBody>
                  <a:tcPr marL="9525" marR="9525" marT="9525" marB="0" anchor="ctr"/>
                </a:tc>
                <a:tc>
                  <a:txBody>
                    <a:bodyPr/>
                    <a:lstStyle/>
                    <a:p>
                      <a:pPr algn="ctr" fontAlgn="b"/>
                      <a:r>
                        <a:rPr lang="en-US" sz="1400" b="0" i="0" u="none" strike="noStrike" dirty="0">
                          <a:solidFill>
                            <a:srgbClr val="000000"/>
                          </a:solidFill>
                          <a:latin typeface="Calibri"/>
                        </a:rPr>
                        <a:t>34307</a:t>
                      </a:r>
                    </a:p>
                  </a:txBody>
                  <a:tcPr marL="9525" marR="9525" marT="9525" marB="0" anchor="ctr"/>
                </a:tc>
                <a:tc>
                  <a:txBody>
                    <a:bodyPr/>
                    <a:lstStyle/>
                    <a:p>
                      <a:pPr algn="ctr" fontAlgn="b"/>
                      <a:r>
                        <a:rPr lang="en-US" sz="1400" b="0" i="0" u="none" strike="noStrike" dirty="0">
                          <a:solidFill>
                            <a:srgbClr val="000000"/>
                          </a:solidFill>
                          <a:latin typeface="Calibri"/>
                        </a:rPr>
                        <a:t>34307</a:t>
                      </a:r>
                    </a:p>
                  </a:txBody>
                  <a:tcPr marL="9525" marR="9525" marT="9525" marB="0" anchor="ctr"/>
                </a:tc>
                <a:tc>
                  <a:txBody>
                    <a:bodyPr/>
                    <a:lstStyle/>
                    <a:p>
                      <a:pPr algn="ctr" fontAlgn="b"/>
                      <a:r>
                        <a:rPr lang="en-US" sz="1400" b="0" i="0" u="none" strike="noStrike" dirty="0">
                          <a:solidFill>
                            <a:srgbClr val="000000"/>
                          </a:solidFill>
                          <a:latin typeface="Calibri"/>
                        </a:rPr>
                        <a:t>100%</a:t>
                      </a:r>
                    </a:p>
                  </a:txBody>
                  <a:tcPr marL="9525" marR="9525" marT="9525" marB="0" anchor="ctr"/>
                </a:tc>
                <a:extLst>
                  <a:ext uri="{0D108BD9-81ED-4DB2-BD59-A6C34878D82A}">
                    <a16:rowId xmlns:a16="http://schemas.microsoft.com/office/drawing/2014/main" xmlns="" val="10002"/>
                  </a:ext>
                </a:extLst>
              </a:tr>
              <a:tr h="814454">
                <a:tc>
                  <a:txBody>
                    <a:bodyPr/>
                    <a:lstStyle/>
                    <a:p>
                      <a:pPr algn="ctr" fontAlgn="b"/>
                      <a:r>
                        <a:rPr lang="en-US" sz="1400" b="0" i="0" u="none" strike="noStrike" dirty="0">
                          <a:solidFill>
                            <a:srgbClr val="000000"/>
                          </a:solidFill>
                          <a:latin typeface="Calibri"/>
                        </a:rPr>
                        <a:t>Kerala</a:t>
                      </a:r>
                    </a:p>
                  </a:txBody>
                  <a:tcPr marL="9525" marR="9525" marT="9525" marB="0" anchor="ctr"/>
                </a:tc>
                <a:tc>
                  <a:txBody>
                    <a:bodyPr/>
                    <a:lstStyle/>
                    <a:p>
                      <a:pPr algn="ctr" fontAlgn="b"/>
                      <a:r>
                        <a:rPr lang="en-US" sz="1400" b="0" i="0" u="none" strike="noStrike" dirty="0">
                          <a:solidFill>
                            <a:srgbClr val="000000"/>
                          </a:solidFill>
                          <a:latin typeface="Calibri"/>
                        </a:rPr>
                        <a:t>12327</a:t>
                      </a:r>
                    </a:p>
                  </a:txBody>
                  <a:tcPr marL="9525" marR="9525" marT="9525" marB="0" anchor="ctr"/>
                </a:tc>
                <a:tc>
                  <a:txBody>
                    <a:bodyPr/>
                    <a:lstStyle/>
                    <a:p>
                      <a:pPr algn="ctr" fontAlgn="b"/>
                      <a:r>
                        <a:rPr lang="en-US" sz="1400" b="0" i="0" u="none" strike="noStrike" dirty="0">
                          <a:solidFill>
                            <a:srgbClr val="000000"/>
                          </a:solidFill>
                          <a:latin typeface="Calibri"/>
                        </a:rPr>
                        <a:t>12341</a:t>
                      </a:r>
                    </a:p>
                  </a:txBody>
                  <a:tcPr marL="9525" marR="9525" marT="9525" marB="0" anchor="ctr"/>
                </a:tc>
                <a:tc>
                  <a:txBody>
                    <a:bodyPr/>
                    <a:lstStyle/>
                    <a:p>
                      <a:pPr algn="ctr" fontAlgn="b"/>
                      <a:r>
                        <a:rPr lang="en-US" sz="1400" b="0" i="0" u="none" strike="noStrike" dirty="0">
                          <a:solidFill>
                            <a:srgbClr val="000000"/>
                          </a:solidFill>
                          <a:latin typeface="Calibri"/>
                        </a:rPr>
                        <a:t>100%</a:t>
                      </a:r>
                    </a:p>
                  </a:txBody>
                  <a:tcPr marL="9525" marR="9525" marT="9525" marB="0" anchor="ctr"/>
                </a:tc>
                <a:extLst>
                  <a:ext uri="{0D108BD9-81ED-4DB2-BD59-A6C34878D82A}">
                    <a16:rowId xmlns:a16="http://schemas.microsoft.com/office/drawing/2014/main" xmlns="" val="10003"/>
                  </a:ext>
                </a:extLst>
              </a:tr>
            </a:tbl>
          </a:graphicData>
        </a:graphic>
      </p:graphicFrame>
      <p:sp>
        <p:nvSpPr>
          <p:cNvPr id="8" name="TextBox 10">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7996"/>
            <a:ext cx="9144000" cy="639534"/>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US" altLang="en-US" sz="2800" b="1" dirty="0" smtClean="0">
                <a:solidFill>
                  <a:srgbClr val="FFFFFF"/>
                </a:solidFill>
                <a:latin typeface="Calibri" panose="020F0502020204030204" pitchFamily="34" charset="0"/>
                <a:ea typeface="+mj-ea"/>
                <a:cs typeface="+mj-cs"/>
              </a:rPr>
              <a:t>Social  Audit </a:t>
            </a:r>
          </a:p>
        </p:txBody>
      </p:sp>
      <p:sp>
        <p:nvSpPr>
          <p:cNvPr id="2" name="TextBox 1"/>
          <p:cNvSpPr txBox="1">
            <a:spLocks noChangeArrowheads="1"/>
          </p:cNvSpPr>
          <p:nvPr/>
        </p:nvSpPr>
        <p:spPr bwMode="auto">
          <a:xfrm>
            <a:off x="287524" y="764704"/>
            <a:ext cx="8748972" cy="5755422"/>
          </a:xfrm>
          <a:prstGeom prst="rect">
            <a:avLst/>
          </a:prstGeom>
          <a:noFill/>
          <a:ln>
            <a:noFill/>
          </a:ln>
          <a:extLst/>
        </p:spPr>
        <p:txBody>
          <a:bodyPr wrap="square">
            <a:spAutoFit/>
          </a:bodyPr>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marL="342900" indent="-342900" algn="just">
              <a:buFont typeface="Wingdings" panose="05000000000000000000" pitchFamily="2" charset="2"/>
              <a:buChar char="Ø"/>
            </a:pPr>
            <a:r>
              <a:rPr lang="en-IN" sz="2400" dirty="0">
                <a:solidFill>
                  <a:srgbClr val="0070C0"/>
                </a:solidFill>
                <a:latin typeface="Times New Roman" pitchFamily="18" charset="0"/>
                <a:cs typeface="Times New Roman" pitchFamily="18" charset="0"/>
              </a:rPr>
              <a:t>Social Audit is collective monitoring of </a:t>
            </a:r>
            <a:r>
              <a:rPr lang="en-IN" sz="2400" dirty="0" smtClean="0">
                <a:solidFill>
                  <a:srgbClr val="0070C0"/>
                </a:solidFill>
                <a:latin typeface="Times New Roman" pitchFamily="18" charset="0"/>
                <a:cs typeface="Times New Roman" pitchFamily="18" charset="0"/>
              </a:rPr>
              <a:t>a </a:t>
            </a:r>
            <a:r>
              <a:rPr lang="en-IN" sz="2400" dirty="0">
                <a:solidFill>
                  <a:srgbClr val="0070C0"/>
                </a:solidFill>
                <a:latin typeface="Times New Roman" pitchFamily="18" charset="0"/>
                <a:cs typeface="Times New Roman" pitchFamily="18" charset="0"/>
              </a:rPr>
              <a:t>scheme by </a:t>
            </a:r>
            <a:r>
              <a:rPr lang="en-IN" sz="2400" dirty="0" smtClean="0">
                <a:solidFill>
                  <a:srgbClr val="0070C0"/>
                </a:solidFill>
                <a:latin typeface="Times New Roman" pitchFamily="18" charset="0"/>
                <a:cs typeface="Times New Roman" pitchFamily="18" charset="0"/>
              </a:rPr>
              <a:t>people’s </a:t>
            </a:r>
            <a:r>
              <a:rPr lang="en-IN" sz="2400" dirty="0">
                <a:solidFill>
                  <a:srgbClr val="0070C0"/>
                </a:solidFill>
                <a:latin typeface="Times New Roman" pitchFamily="18" charset="0"/>
                <a:cs typeface="Times New Roman" pitchFamily="18" charset="0"/>
              </a:rPr>
              <a:t>active involvement. </a:t>
            </a:r>
          </a:p>
          <a:p>
            <a:pPr marL="342900" indent="-342900" algn="just">
              <a:buFont typeface="Wingdings" panose="05000000000000000000" pitchFamily="2" charset="2"/>
              <a:buChar char="Ø"/>
            </a:pPr>
            <a:r>
              <a:rPr lang="en-US" sz="2400" dirty="0">
                <a:solidFill>
                  <a:srgbClr val="0070C0"/>
                </a:solidFill>
                <a:latin typeface="Times New Roman" pitchFamily="18" charset="0"/>
                <a:cs typeface="Times New Roman" pitchFamily="18" charset="0"/>
              </a:rPr>
              <a:t>It covers </a:t>
            </a:r>
            <a:r>
              <a:rPr lang="en-IN" sz="2400" dirty="0">
                <a:solidFill>
                  <a:srgbClr val="0070C0"/>
                </a:solidFill>
                <a:latin typeface="Times New Roman" pitchFamily="18" charset="0"/>
                <a:cs typeface="Times New Roman" pitchFamily="18" charset="0"/>
              </a:rPr>
              <a:t>the issues of equity and equality along with expenditure in  programme implementation.</a:t>
            </a:r>
          </a:p>
          <a:p>
            <a:pPr marL="342900" indent="-342900" algn="just">
              <a:buFont typeface="Wingdings" panose="05000000000000000000" pitchFamily="2" charset="2"/>
              <a:buChar char="Ø"/>
            </a:pPr>
            <a:r>
              <a:rPr lang="en-IN" sz="2400" dirty="0" smtClean="0">
                <a:solidFill>
                  <a:srgbClr val="0070C0"/>
                </a:solidFill>
                <a:latin typeface="Times New Roman" pitchFamily="18" charset="0"/>
                <a:cs typeface="Times New Roman" pitchFamily="18" charset="0"/>
              </a:rPr>
              <a:t>The </a:t>
            </a:r>
            <a:r>
              <a:rPr lang="en-IN" sz="2400" dirty="0">
                <a:solidFill>
                  <a:srgbClr val="0070C0"/>
                </a:solidFill>
                <a:latin typeface="Times New Roman" pitchFamily="18" charset="0"/>
                <a:cs typeface="Times New Roman" pitchFamily="18" charset="0"/>
              </a:rPr>
              <a:t>Social Audit Units setup under </a:t>
            </a:r>
            <a:r>
              <a:rPr lang="en-IN" sz="2400" dirty="0" smtClean="0">
                <a:solidFill>
                  <a:srgbClr val="0070C0"/>
                </a:solidFill>
                <a:latin typeface="Times New Roman" pitchFamily="18" charset="0"/>
                <a:cs typeface="Times New Roman" pitchFamily="18" charset="0"/>
              </a:rPr>
              <a:t>MNREGS, may be actively involved in </a:t>
            </a:r>
            <a:r>
              <a:rPr lang="en-IN" sz="2400" dirty="0">
                <a:solidFill>
                  <a:srgbClr val="0070C0"/>
                </a:solidFill>
                <a:latin typeface="Times New Roman" pitchFamily="18" charset="0"/>
                <a:cs typeface="Times New Roman" pitchFamily="18" charset="0"/>
              </a:rPr>
              <a:t>conducting Social Audit of MDM in all districts. </a:t>
            </a:r>
            <a:endParaRPr lang="en-IN" sz="2400" dirty="0" smtClean="0">
              <a:solidFill>
                <a:srgbClr val="0070C0"/>
              </a:solidFill>
              <a:latin typeface="Times New Roman" pitchFamily="18" charset="0"/>
              <a:cs typeface="Times New Roman" pitchFamily="18" charset="0"/>
            </a:endParaRPr>
          </a:p>
          <a:p>
            <a:pPr algn="just"/>
            <a:endParaRPr lang="en-IN" sz="2400" dirty="0">
              <a:solidFill>
                <a:srgbClr val="0070C0"/>
              </a:solidFill>
              <a:latin typeface="Times New Roman" pitchFamily="18" charset="0"/>
              <a:cs typeface="Times New Roman" pitchFamily="18" charset="0"/>
            </a:endParaRPr>
          </a:p>
          <a:p>
            <a:pPr algn="just"/>
            <a:r>
              <a:rPr lang="en-IN" sz="2400" dirty="0">
                <a:solidFill>
                  <a:srgbClr val="00B050"/>
                </a:solidFill>
                <a:latin typeface="Times New Roman" pitchFamily="18" charset="0"/>
                <a:cs typeface="Times New Roman" pitchFamily="18" charset="0"/>
              </a:rPr>
              <a:t>Key Features and Benefits: </a:t>
            </a:r>
          </a:p>
          <a:p>
            <a:pPr lvl="1">
              <a:buFont typeface="Wingdings" panose="05000000000000000000" pitchFamily="2" charset="2"/>
              <a:buChar char="v"/>
            </a:pPr>
            <a:r>
              <a:rPr lang="en-IN" sz="2200" dirty="0">
                <a:solidFill>
                  <a:srgbClr val="0070C0"/>
                </a:solidFill>
                <a:latin typeface="Times New Roman" pitchFamily="18" charset="0"/>
                <a:cs typeface="Times New Roman" pitchFamily="18" charset="0"/>
              </a:rPr>
              <a:t>It informs and educates people about their </a:t>
            </a:r>
            <a:r>
              <a:rPr lang="en-IN" sz="2200" dirty="0" smtClean="0">
                <a:solidFill>
                  <a:srgbClr val="0070C0"/>
                </a:solidFill>
                <a:latin typeface="Times New Roman" pitchFamily="18" charset="0"/>
                <a:cs typeface="Times New Roman" pitchFamily="18" charset="0"/>
              </a:rPr>
              <a:t>rights and entitlements.</a:t>
            </a:r>
            <a:endParaRPr lang="en-IN" sz="2200" dirty="0">
              <a:solidFill>
                <a:srgbClr val="0070C0"/>
              </a:solidFill>
              <a:latin typeface="Times New Roman" pitchFamily="18" charset="0"/>
              <a:cs typeface="Times New Roman" pitchFamily="18" charset="0"/>
            </a:endParaRPr>
          </a:p>
          <a:p>
            <a:pPr lvl="1">
              <a:buFont typeface="Wingdings" panose="05000000000000000000" pitchFamily="2" charset="2"/>
              <a:buChar char="v"/>
            </a:pPr>
            <a:r>
              <a:rPr lang="en-IN" sz="2200" dirty="0">
                <a:solidFill>
                  <a:srgbClr val="0070C0"/>
                </a:solidFill>
                <a:latin typeface="Times New Roman" pitchFamily="18" charset="0"/>
                <a:cs typeface="Times New Roman" pitchFamily="18" charset="0"/>
              </a:rPr>
              <a:t>It provides a collective platform for people to ask queries, express their needs and grievances.</a:t>
            </a:r>
          </a:p>
          <a:p>
            <a:pPr lvl="1">
              <a:buFont typeface="Wingdings" panose="05000000000000000000" pitchFamily="2" charset="2"/>
              <a:buChar char="v"/>
            </a:pPr>
            <a:r>
              <a:rPr lang="en-IN" sz="2200" dirty="0">
                <a:solidFill>
                  <a:srgbClr val="0070C0"/>
                </a:solidFill>
                <a:latin typeface="Times New Roman" pitchFamily="18" charset="0"/>
                <a:cs typeface="Times New Roman" pitchFamily="18" charset="0"/>
              </a:rPr>
              <a:t>It promotes people's participation in all stages of implementation of </a:t>
            </a:r>
            <a:r>
              <a:rPr lang="en-IN" sz="2200" dirty="0" smtClean="0">
                <a:solidFill>
                  <a:srgbClr val="0070C0"/>
                </a:solidFill>
                <a:latin typeface="Times New Roman" pitchFamily="18" charset="0"/>
                <a:cs typeface="Times New Roman" pitchFamily="18" charset="0"/>
              </a:rPr>
              <a:t>programme.</a:t>
            </a:r>
            <a:endParaRPr lang="en-IN" sz="2200" dirty="0">
              <a:solidFill>
                <a:srgbClr val="0070C0"/>
              </a:solidFill>
              <a:latin typeface="Times New Roman" pitchFamily="18" charset="0"/>
              <a:cs typeface="Times New Roman" pitchFamily="18" charset="0"/>
            </a:endParaRPr>
          </a:p>
          <a:p>
            <a:pPr lvl="1">
              <a:buFont typeface="Wingdings" panose="05000000000000000000" pitchFamily="2" charset="2"/>
              <a:buChar char="v"/>
            </a:pPr>
            <a:r>
              <a:rPr lang="en-IN" sz="2200" dirty="0">
                <a:solidFill>
                  <a:srgbClr val="0070C0"/>
                </a:solidFill>
                <a:latin typeface="Times New Roman" pitchFamily="18" charset="0"/>
                <a:cs typeface="Times New Roman" pitchFamily="18" charset="0"/>
              </a:rPr>
              <a:t>It brings about transparency and accountability in </a:t>
            </a:r>
            <a:r>
              <a:rPr lang="en-IN" sz="2200" dirty="0" smtClean="0">
                <a:solidFill>
                  <a:srgbClr val="0070C0"/>
                </a:solidFill>
                <a:latin typeface="Times New Roman" pitchFamily="18" charset="0"/>
                <a:cs typeface="Times New Roman" pitchFamily="18" charset="0"/>
              </a:rPr>
              <a:t>Government </a:t>
            </a:r>
            <a:r>
              <a:rPr lang="en-IN" sz="2200" dirty="0">
                <a:solidFill>
                  <a:srgbClr val="0070C0"/>
                </a:solidFill>
                <a:latin typeface="Times New Roman" pitchFamily="18" charset="0"/>
                <a:cs typeface="Times New Roman" pitchFamily="18" charset="0"/>
              </a:rPr>
              <a:t>schemes.</a:t>
            </a:r>
          </a:p>
          <a:p>
            <a:pPr lvl="1">
              <a:buFont typeface="Wingdings" panose="05000000000000000000" pitchFamily="2" charset="2"/>
              <a:buChar char="v"/>
            </a:pPr>
            <a:r>
              <a:rPr lang="en-IN" sz="2200" dirty="0">
                <a:solidFill>
                  <a:srgbClr val="0070C0"/>
                </a:solidFill>
                <a:latin typeface="Times New Roman" pitchFamily="18" charset="0"/>
                <a:cs typeface="Times New Roman" pitchFamily="18" charset="0"/>
              </a:rPr>
              <a:t>It strengthens decentralised governance</a:t>
            </a:r>
            <a:r>
              <a:rPr lang="en-IN" sz="2200" dirty="0" smtClean="0">
                <a:solidFill>
                  <a:srgbClr val="0070C0"/>
                </a:solidFill>
                <a:latin typeface="Times New Roman" pitchFamily="18" charset="0"/>
                <a:cs typeface="Times New Roman" pitchFamily="18" charset="0"/>
              </a:rPr>
              <a:t>.</a:t>
            </a:r>
            <a:endParaRPr lang="en-US" sz="2000" dirty="0">
              <a:solidFill>
                <a:srgbClr val="000000"/>
              </a:solidFill>
            </a:endParaRPr>
          </a:p>
        </p:txBody>
      </p:sp>
      <p:sp>
        <p:nvSpPr>
          <p:cNvPr id="5" name="Slide Number Placeholder 4"/>
          <p:cNvSpPr>
            <a:spLocks noGrp="1"/>
          </p:cNvSpPr>
          <p:nvPr>
            <p:ph type="sldNum" sz="quarter" idx="12"/>
          </p:nvPr>
        </p:nvSpPr>
        <p:spPr/>
        <p:txBody>
          <a:bodyPr/>
          <a:lstStyle/>
          <a:p>
            <a:pPr>
              <a:defRPr/>
            </a:pPr>
            <a:fld id="{46F3BE95-97FB-4365-8910-1F7DB99A68FF}" type="slidenum">
              <a:rPr lang="en-US" altLang="en-US" smtClean="0"/>
              <a:pPr>
                <a:defRPr/>
              </a:pPr>
              <a:t>20</a:t>
            </a:fld>
            <a:endParaRPr lang="en-US" altLang="en-US"/>
          </a:p>
        </p:txBody>
      </p:sp>
    </p:spTree>
    <p:extLst>
      <p:ext uri="{BB962C8B-B14F-4D97-AF65-F5344CB8AC3E}">
        <p14:creationId xmlns:p14="http://schemas.microsoft.com/office/powerpoint/2010/main" xmlns="" val="192647188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B45EB8C1-582E-4B7A-8D5C-2A20E67D9283}"/>
              </a:ext>
            </a:extLst>
          </p:cNvPr>
          <p:cNvGraphicFramePr>
            <a:graphicFrameLocks noGrp="1"/>
          </p:cNvGraphicFramePr>
          <p:nvPr>
            <p:ph idx="1"/>
            <p:extLst>
              <p:ext uri="{D42A27DB-BD31-4B8C-83A1-F6EECF244321}">
                <p14:modId xmlns:p14="http://schemas.microsoft.com/office/powerpoint/2010/main" xmlns="" val="3163056080"/>
              </p:ext>
            </p:extLst>
          </p:nvPr>
        </p:nvGraphicFramePr>
        <p:xfrm>
          <a:off x="280553" y="1080656"/>
          <a:ext cx="8251887" cy="3428464"/>
        </p:xfrm>
        <a:graphic>
          <a:graphicData uri="http://schemas.openxmlformats.org/drawingml/2006/table">
            <a:tbl>
              <a:tblPr firstRow="1" bandRow="1">
                <a:tableStyleId>{5C22544A-7EE6-4342-B048-85BDC9FD1C3A}</a:tableStyleId>
              </a:tblPr>
              <a:tblGrid>
                <a:gridCol w="3643375">
                  <a:extLst>
                    <a:ext uri="{9D8B030D-6E8A-4147-A177-3AD203B41FA5}">
                      <a16:colId xmlns:a16="http://schemas.microsoft.com/office/drawing/2014/main" xmlns="" val="384371327"/>
                    </a:ext>
                  </a:extLst>
                </a:gridCol>
                <a:gridCol w="4608512">
                  <a:extLst>
                    <a:ext uri="{9D8B030D-6E8A-4147-A177-3AD203B41FA5}">
                      <a16:colId xmlns:a16="http://schemas.microsoft.com/office/drawing/2014/main" xmlns="" val="4194860257"/>
                    </a:ext>
                  </a:extLst>
                </a:gridCol>
              </a:tblGrid>
              <a:tr h="1098331">
                <a:tc>
                  <a:txBody>
                    <a:bodyPr/>
                    <a:lstStyle/>
                    <a:p>
                      <a:pPr marL="0" algn="ctr" defTabSz="914400" rtl="0" eaLnBrk="1" latinLnBrk="0" hangingPunct="1"/>
                      <a:r>
                        <a:rPr lang="en-IN" sz="2400" b="1" kern="1200" dirty="0">
                          <a:solidFill>
                            <a:schemeClr val="bg1"/>
                          </a:solidFill>
                          <a:latin typeface="Century" panose="02040604050505020304" pitchFamily="18" charset="0"/>
                          <a:ea typeface="+mn-ea"/>
                          <a:cs typeface="+mn-cs"/>
                        </a:rPr>
                        <a:t>Name of State</a:t>
                      </a:r>
                    </a:p>
                  </a:txBody>
                  <a:tcPr marL="68580" marR="68580"/>
                </a:tc>
                <a:tc>
                  <a:txBody>
                    <a:bodyPr/>
                    <a:lstStyle/>
                    <a:p>
                      <a:pPr marL="0" algn="ctr" defTabSz="914400" rtl="0" eaLnBrk="1" latinLnBrk="0" hangingPunct="1"/>
                      <a:r>
                        <a:rPr lang="en-IN" sz="2400" b="1" kern="1200" dirty="0" smtClean="0">
                          <a:solidFill>
                            <a:schemeClr val="bg1"/>
                          </a:solidFill>
                          <a:latin typeface="Century" panose="02040604050505020304" pitchFamily="18" charset="0"/>
                          <a:ea typeface="+mn-ea"/>
                          <a:cs typeface="+mn-cs"/>
                        </a:rPr>
                        <a:t>Timely release </a:t>
                      </a:r>
                      <a:r>
                        <a:rPr lang="en-IN" sz="2400" b="1" kern="1200" dirty="0">
                          <a:solidFill>
                            <a:schemeClr val="bg1"/>
                          </a:solidFill>
                          <a:latin typeface="Century" panose="02040604050505020304" pitchFamily="18" charset="0"/>
                          <a:ea typeface="+mn-ea"/>
                          <a:cs typeface="+mn-cs"/>
                        </a:rPr>
                        <a:t>of fund from </a:t>
                      </a:r>
                    </a:p>
                    <a:p>
                      <a:pPr marL="0" algn="ctr" defTabSz="914400" rtl="0" eaLnBrk="1" latinLnBrk="0" hangingPunct="1"/>
                      <a:r>
                        <a:rPr lang="en-IN" sz="2400" b="1" kern="1200" dirty="0">
                          <a:solidFill>
                            <a:schemeClr val="bg1"/>
                          </a:solidFill>
                          <a:latin typeface="Century" panose="02040604050505020304" pitchFamily="18" charset="0"/>
                          <a:ea typeface="+mn-ea"/>
                          <a:cs typeface="+mn-cs"/>
                        </a:rPr>
                        <a:t>State to District / School</a:t>
                      </a:r>
                    </a:p>
                  </a:txBody>
                  <a:tcPr marL="68580" marR="68580"/>
                </a:tc>
                <a:extLst>
                  <a:ext uri="{0D108BD9-81ED-4DB2-BD59-A6C34878D82A}">
                    <a16:rowId xmlns:a16="http://schemas.microsoft.com/office/drawing/2014/main" xmlns="" val="1109545805"/>
                  </a:ext>
                </a:extLst>
              </a:tr>
              <a:tr h="7767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70C0"/>
                          </a:solidFill>
                          <a:latin typeface="Century" panose="02040604050505020304" pitchFamily="18" charset="0"/>
                          <a:ea typeface="+mn-ea"/>
                          <a:cs typeface="+mn-cs"/>
                        </a:rPr>
                        <a:t>Goa</a:t>
                      </a:r>
                    </a:p>
                  </a:txBody>
                  <a:tcPr marL="9525" marR="9525" marT="9525" marB="0" anchor="ctr"/>
                </a:tc>
                <a:tc>
                  <a:txBody>
                    <a:bodyPr/>
                    <a:lstStyle/>
                    <a:p>
                      <a:pPr marL="0" algn="ctr" defTabSz="914400" rtl="0" eaLnBrk="1" latinLnBrk="0" hangingPunct="1"/>
                      <a:r>
                        <a:rPr lang="en-IN" sz="2400" b="1" kern="1200" dirty="0">
                          <a:solidFill>
                            <a:srgbClr val="0070C0"/>
                          </a:solidFill>
                          <a:latin typeface="Century" panose="02040604050505020304" pitchFamily="18" charset="0"/>
                          <a:ea typeface="+mn-ea"/>
                          <a:cs typeface="+mn-cs"/>
                        </a:rPr>
                        <a:t>Timely</a:t>
                      </a:r>
                    </a:p>
                  </a:txBody>
                  <a:tcPr marL="68580" marR="68580" anchor="ctr"/>
                </a:tc>
                <a:extLst>
                  <a:ext uri="{0D108BD9-81ED-4DB2-BD59-A6C34878D82A}">
                    <a16:rowId xmlns:a16="http://schemas.microsoft.com/office/drawing/2014/main" xmlns="" val="589091441"/>
                  </a:ext>
                </a:extLst>
              </a:tr>
              <a:tr h="7767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70C0"/>
                          </a:solidFill>
                          <a:latin typeface="Century" panose="02040604050505020304" pitchFamily="18" charset="0"/>
                          <a:ea typeface="+mn-ea"/>
                          <a:cs typeface="+mn-cs"/>
                        </a:rPr>
                        <a:t>Gujarat</a:t>
                      </a:r>
                    </a:p>
                  </a:txBody>
                  <a:tcPr marL="9525" marR="9525" marT="9525" marB="0" anchor="ctr"/>
                </a:tc>
                <a:tc>
                  <a:txBody>
                    <a:bodyPr/>
                    <a:lstStyle/>
                    <a:p>
                      <a:pPr marL="0" algn="ctr" defTabSz="914400" rtl="0" eaLnBrk="1" latinLnBrk="0" hangingPunct="1"/>
                      <a:r>
                        <a:rPr lang="en-IN" sz="2400" b="1" kern="1200" dirty="0" smtClean="0">
                          <a:solidFill>
                            <a:srgbClr val="0070C0"/>
                          </a:solidFill>
                          <a:latin typeface="Century" panose="02040604050505020304" pitchFamily="18" charset="0"/>
                          <a:ea typeface="+mn-ea"/>
                          <a:cs typeface="+mn-cs"/>
                        </a:rPr>
                        <a:t>Timely</a:t>
                      </a:r>
                      <a:endParaRPr lang="en-IN" sz="2400" b="1" kern="1200" dirty="0">
                        <a:solidFill>
                          <a:srgbClr val="0070C0"/>
                        </a:solidFill>
                        <a:latin typeface="Century" panose="02040604050505020304" pitchFamily="18" charset="0"/>
                        <a:ea typeface="+mn-ea"/>
                        <a:cs typeface="+mn-cs"/>
                      </a:endParaRPr>
                    </a:p>
                  </a:txBody>
                  <a:tcPr marL="68580" marR="68580" anchor="ctr"/>
                </a:tc>
                <a:extLst>
                  <a:ext uri="{0D108BD9-81ED-4DB2-BD59-A6C34878D82A}">
                    <a16:rowId xmlns:a16="http://schemas.microsoft.com/office/drawing/2014/main" xmlns="" val="2638280012"/>
                  </a:ext>
                </a:extLst>
              </a:tr>
              <a:tr h="7767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70C0"/>
                          </a:solidFill>
                          <a:latin typeface="Century" panose="02040604050505020304" pitchFamily="18" charset="0"/>
                          <a:ea typeface="+mn-ea"/>
                          <a:cs typeface="+mn-cs"/>
                        </a:rPr>
                        <a:t>Kerala</a:t>
                      </a:r>
                    </a:p>
                  </a:txBody>
                  <a:tcPr marL="9525" marR="9525" marT="9525" marB="0" anchor="ctr"/>
                </a:tc>
                <a:tc>
                  <a:txBody>
                    <a:bodyPr/>
                    <a:lstStyle/>
                    <a:p>
                      <a:pPr marL="0" algn="ctr" defTabSz="914400" rtl="0" eaLnBrk="1" latinLnBrk="0" hangingPunct="1"/>
                      <a:r>
                        <a:rPr lang="en-IN" sz="2400" b="1" kern="1200" dirty="0">
                          <a:solidFill>
                            <a:srgbClr val="0070C0"/>
                          </a:solidFill>
                          <a:latin typeface="Century" panose="02040604050505020304" pitchFamily="18" charset="0"/>
                          <a:ea typeface="+mn-ea"/>
                          <a:cs typeface="+mn-cs"/>
                        </a:rPr>
                        <a:t>Advance release </a:t>
                      </a:r>
                    </a:p>
                  </a:txBody>
                  <a:tcPr marL="68580" marR="68580" anchor="ctr"/>
                </a:tc>
                <a:extLst>
                  <a:ext uri="{0D108BD9-81ED-4DB2-BD59-A6C34878D82A}">
                    <a16:rowId xmlns:a16="http://schemas.microsoft.com/office/drawing/2014/main" xmlns="" val="3094008271"/>
                  </a:ext>
                </a:extLst>
              </a:tr>
            </a:tbl>
          </a:graphicData>
        </a:graphic>
      </p:graphicFrame>
      <p:sp>
        <p:nvSpPr>
          <p:cNvPr id="4" name="Title 1">
            <a:extLst>
              <a:ext uri="{FF2B5EF4-FFF2-40B4-BE49-F238E27FC236}">
                <a16:creationId xmlns:a16="http://schemas.microsoft.com/office/drawing/2014/main" xmlns="" id="{4540F264-25A8-42B5-A89E-5BB9874A2121}"/>
              </a:ext>
            </a:extLst>
          </p:cNvPr>
          <p:cNvSpPr txBox="1">
            <a:spLocks/>
          </p:cNvSpPr>
          <p:nvPr/>
        </p:nvSpPr>
        <p:spPr>
          <a:xfrm>
            <a:off x="0" y="1"/>
            <a:ext cx="9144000" cy="535531"/>
          </a:xfrm>
          <a:prstGeom prst="rect">
            <a:avLst/>
          </a:prstGeom>
          <a:solidFill>
            <a:srgbClr val="558ED5"/>
          </a:solidFill>
          <a:ln>
            <a:noFill/>
          </a:ln>
        </p:spPr>
        <p:txBody>
          <a:bodyPr vert="horz" wrap="square" lIns="91440" tIns="45720" rIns="91440" bIns="45720" numCol="1"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IN" altLang="en-US" sz="3200" b="1" dirty="0">
                <a:solidFill>
                  <a:srgbClr val="FFFFFF"/>
                </a:solidFill>
                <a:latin typeface="Calibri" panose="020F0502020204030204" pitchFamily="34" charset="0"/>
                <a:ea typeface="+mn-ea"/>
                <a:cs typeface="+mn-cs"/>
              </a:rPr>
              <a:t>    Status of Flow of Funds from State to School </a:t>
            </a:r>
          </a:p>
        </p:txBody>
      </p:sp>
      <p:sp>
        <p:nvSpPr>
          <p:cNvPr id="6" name="Slide Number Placeholder 5"/>
          <p:cNvSpPr>
            <a:spLocks noGrp="1"/>
          </p:cNvSpPr>
          <p:nvPr>
            <p:ph type="sldNum" sz="quarter" idx="12"/>
          </p:nvPr>
        </p:nvSpPr>
        <p:spPr/>
        <p:txBody>
          <a:bodyPr/>
          <a:lstStyle/>
          <a:p>
            <a:pPr>
              <a:defRPr/>
            </a:pPr>
            <a:fld id="{46F3BE95-97FB-4365-8910-1F7DB99A68FF}" type="slidenum">
              <a:rPr lang="en-US" altLang="en-US" smtClean="0"/>
              <a:pPr>
                <a:defRPr/>
              </a:pPr>
              <a:t>21</a:t>
            </a:fld>
            <a:endParaRPr lang="en-US" altLang="en-US"/>
          </a:p>
        </p:txBody>
      </p:sp>
      <p:sp>
        <p:nvSpPr>
          <p:cNvPr id="7" name="TextBox 10">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spTree>
    <p:extLst>
      <p:ext uri="{BB962C8B-B14F-4D97-AF65-F5344CB8AC3E}">
        <p14:creationId xmlns:p14="http://schemas.microsoft.com/office/powerpoint/2010/main" xmlns="" val="4184684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28020"/>
            <a:ext cx="9144000" cy="639534"/>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defRPr/>
            </a:pPr>
            <a:r>
              <a:rPr lang="en-US" altLang="en-US" sz="2800" b="1" dirty="0" smtClean="0">
                <a:solidFill>
                  <a:srgbClr val="FFFFFF"/>
                </a:solidFill>
                <a:latin typeface="Calibri" panose="020F0502020204030204" pitchFamily="34" charset="0"/>
                <a:ea typeface="+mj-ea"/>
                <a:cs typeface="+mj-cs"/>
              </a:rPr>
              <a:t>PAB  </a:t>
            </a:r>
            <a:r>
              <a:rPr lang="en-US" altLang="en-US" sz="2400" b="1" dirty="0" smtClean="0">
                <a:solidFill>
                  <a:srgbClr val="FFFFFF"/>
                </a:solidFill>
                <a:latin typeface="Calibri" panose="020F0502020204030204" pitchFamily="34" charset="0"/>
                <a:ea typeface="+mj-ea"/>
                <a:cs typeface="+mj-cs"/>
              </a:rPr>
              <a:t>Recommendations</a:t>
            </a:r>
            <a:r>
              <a:rPr lang="en-US" altLang="en-US" sz="2800" b="1" dirty="0" smtClean="0">
                <a:solidFill>
                  <a:srgbClr val="FFFFFF"/>
                </a:solidFill>
                <a:latin typeface="Calibri" panose="020F0502020204030204" pitchFamily="34" charset="0"/>
                <a:ea typeface="+mj-ea"/>
                <a:cs typeface="+mj-cs"/>
              </a:rPr>
              <a:t> of Central Assistance</a:t>
            </a:r>
            <a:endParaRPr lang="en-US" altLang="en-US" sz="2800" b="1" dirty="0">
              <a:solidFill>
                <a:srgbClr val="FFFFFF"/>
              </a:solidFill>
              <a:latin typeface="Calibri" panose="020F0502020204030204" pitchFamily="34" charset="0"/>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xmlns="" val="3788732092"/>
              </p:ext>
            </p:extLst>
          </p:nvPr>
        </p:nvGraphicFramePr>
        <p:xfrm>
          <a:off x="107504" y="712886"/>
          <a:ext cx="8875712" cy="4804346"/>
        </p:xfrm>
        <a:graphic>
          <a:graphicData uri="http://schemas.openxmlformats.org/drawingml/2006/table">
            <a:tbl>
              <a:tblPr>
                <a:tableStyleId>{8A107856-5554-42FB-B03E-39F5DBC370BA}</a:tableStyleId>
              </a:tblPr>
              <a:tblGrid>
                <a:gridCol w="736670">
                  <a:extLst>
                    <a:ext uri="{9D8B030D-6E8A-4147-A177-3AD203B41FA5}">
                      <a16:colId xmlns:a16="http://schemas.microsoft.com/office/drawing/2014/main" xmlns="" val="20000"/>
                    </a:ext>
                  </a:extLst>
                </a:gridCol>
                <a:gridCol w="1459200">
                  <a:extLst>
                    <a:ext uri="{9D8B030D-6E8A-4147-A177-3AD203B41FA5}">
                      <a16:colId xmlns:a16="http://schemas.microsoft.com/office/drawing/2014/main" xmlns="" val="20001"/>
                    </a:ext>
                  </a:extLst>
                </a:gridCol>
                <a:gridCol w="1976283">
                  <a:extLst>
                    <a:ext uri="{9D8B030D-6E8A-4147-A177-3AD203B41FA5}">
                      <a16:colId xmlns:a16="http://schemas.microsoft.com/office/drawing/2014/main" xmlns="" val="20002"/>
                    </a:ext>
                  </a:extLst>
                </a:gridCol>
                <a:gridCol w="1683500">
                  <a:extLst>
                    <a:ext uri="{9D8B030D-6E8A-4147-A177-3AD203B41FA5}">
                      <a16:colId xmlns:a16="http://schemas.microsoft.com/office/drawing/2014/main" xmlns="" val="20003"/>
                    </a:ext>
                  </a:extLst>
                </a:gridCol>
                <a:gridCol w="3020059">
                  <a:extLst>
                    <a:ext uri="{9D8B030D-6E8A-4147-A177-3AD203B41FA5}">
                      <a16:colId xmlns:a16="http://schemas.microsoft.com/office/drawing/2014/main" xmlns="" val="20004"/>
                    </a:ext>
                  </a:extLst>
                </a:gridCol>
              </a:tblGrid>
              <a:tr h="14997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0000CC"/>
                          </a:solidFill>
                          <a:effectLst/>
                          <a:latin typeface="Times New Roman" panose="02020603050405020304" pitchFamily="18" charset="0"/>
                          <a:ea typeface="Times New Roman"/>
                          <a:cs typeface="Times New Roman" panose="02020603050405020304" pitchFamily="18" charset="0"/>
                        </a:rPr>
                        <a:t>S. No</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0000CC"/>
                          </a:solidFill>
                          <a:effectLst/>
                          <a:latin typeface="Times New Roman" panose="02020603050405020304" pitchFamily="18" charset="0"/>
                          <a:ea typeface="Times New Roman"/>
                          <a:cs typeface="Times New Roman" panose="02020603050405020304" pitchFamily="18" charset="0"/>
                        </a:rPr>
                        <a:t>State</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0000CC"/>
                          </a:solidFill>
                          <a:effectLst/>
                          <a:latin typeface="Times New Roman" panose="02020603050405020304" pitchFamily="18" charset="0"/>
                          <a:ea typeface="Times New Roman"/>
                          <a:cs typeface="Times New Roman" panose="02020603050405020304" pitchFamily="18" charset="0"/>
                        </a:rPr>
                        <a:t>PAB Approval for  FY 2018-19 </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0000CC"/>
                          </a:solidFill>
                          <a:effectLst/>
                          <a:latin typeface="Times New Roman" panose="02020603050405020304" pitchFamily="18" charset="0"/>
                          <a:ea typeface="Times New Roman"/>
                          <a:cs typeface="Times New Roman" panose="02020603050405020304" pitchFamily="18" charset="0"/>
                        </a:rPr>
                        <a:t>Proposal for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0000CC"/>
                          </a:solidFill>
                          <a:effectLst/>
                          <a:latin typeface="Times New Roman" panose="02020603050405020304" pitchFamily="18" charset="0"/>
                          <a:ea typeface="Times New Roman"/>
                          <a:cs typeface="Times New Roman" panose="02020603050405020304" pitchFamily="18" charset="0"/>
                        </a:rPr>
                        <a:t>FY 2019-20   </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0000CC"/>
                          </a:solidFill>
                          <a:effectLst/>
                          <a:latin typeface="Times New Roman" panose="02020603050405020304" pitchFamily="18" charset="0"/>
                          <a:ea typeface="Times New Roman"/>
                          <a:cs typeface="Times New Roman" panose="02020603050405020304" pitchFamily="18" charset="0"/>
                        </a:rPr>
                        <a:t>PAB Recommendations for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kern="1200" dirty="0">
                          <a:solidFill>
                            <a:srgbClr val="0000CC"/>
                          </a:solidFill>
                          <a:effectLst/>
                          <a:latin typeface="Times New Roman" panose="02020603050405020304" pitchFamily="18" charset="0"/>
                          <a:ea typeface="Times New Roman"/>
                          <a:cs typeface="Times New Roman" panose="02020603050405020304" pitchFamily="18" charset="0"/>
                        </a:rPr>
                        <a:t>FY - 2019-20</a:t>
                      </a:r>
                    </a:p>
                  </a:txBody>
                  <a:tcPr marL="68580" marR="68580" marT="0" marB="0" anchor="ctr"/>
                </a:tc>
                <a:extLst>
                  <a:ext uri="{0D108BD9-81ED-4DB2-BD59-A6C34878D82A}">
                    <a16:rowId xmlns:a16="http://schemas.microsoft.com/office/drawing/2014/main" xmlns="" val="10000"/>
                  </a:ext>
                </a:extLst>
              </a:tr>
              <a:tr h="12342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rgbClr val="0000CC"/>
                          </a:solidFill>
                          <a:effectLst/>
                          <a:latin typeface="Times New Roman" panose="02020603050405020304" pitchFamily="18" charset="0"/>
                          <a:ea typeface="Times New Roman"/>
                          <a:cs typeface="Times New Roman" panose="02020603050405020304" pitchFamily="18" charset="0"/>
                        </a:rPr>
                        <a:t>1</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rgbClr val="0000CC"/>
                          </a:solidFill>
                          <a:effectLst/>
                          <a:latin typeface="Times New Roman" panose="02020603050405020304" pitchFamily="18" charset="0"/>
                          <a:ea typeface="Times New Roman"/>
                          <a:cs typeface="Times New Roman" panose="02020603050405020304" pitchFamily="18" charset="0"/>
                        </a:rPr>
                        <a:t>Goa</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rgbClr val="0000CC"/>
                          </a:solidFill>
                          <a:effectLst/>
                          <a:latin typeface="Times New Roman" panose="02020603050405020304" pitchFamily="18" charset="0"/>
                          <a:ea typeface="Times New Roman"/>
                          <a:cs typeface="Times New Roman" panose="02020603050405020304" pitchFamily="18" charset="0"/>
                        </a:rPr>
                        <a:t>1335.11</a:t>
                      </a:r>
                    </a:p>
                  </a:txBody>
                  <a:tcPr marL="9525" marR="9525" marT="9526"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rgbClr val="0000CC"/>
                          </a:solidFill>
                          <a:effectLst/>
                          <a:latin typeface="Times New Roman" panose="02020603050405020304" pitchFamily="18" charset="0"/>
                          <a:ea typeface="Times New Roman"/>
                          <a:cs typeface="Times New Roman" panose="02020603050405020304" pitchFamily="18" charset="0"/>
                        </a:rPr>
                        <a:t>1345.90</a:t>
                      </a:r>
                      <a:endParaRPr lang="en-US" sz="24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9525" marR="9525" marT="9526"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rgbClr val="0000CC"/>
                          </a:solidFill>
                          <a:effectLst/>
                          <a:latin typeface="Times New Roman" panose="02020603050405020304" pitchFamily="18" charset="0"/>
                          <a:ea typeface="Times New Roman"/>
                          <a:cs typeface="Times New Roman" panose="02020603050405020304" pitchFamily="18" charset="0"/>
                          <a:hlinkClick r:id="rId3" action="ppaction://hlinksldjump"/>
                        </a:rPr>
                        <a:t>1345.90</a:t>
                      </a:r>
                      <a:endParaRPr lang="en-US" sz="24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9525" marR="9525" marT="9526" marB="0" anchor="ctr"/>
                </a:tc>
                <a:extLst>
                  <a:ext uri="{0D108BD9-81ED-4DB2-BD59-A6C34878D82A}">
                    <a16:rowId xmlns:a16="http://schemas.microsoft.com/office/drawing/2014/main" xmlns="" val="10001"/>
                  </a:ext>
                </a:extLst>
              </a:tr>
              <a:tr h="10351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rgbClr val="0000CC"/>
                          </a:solidFill>
                          <a:effectLst/>
                          <a:latin typeface="Times New Roman" panose="02020603050405020304" pitchFamily="18" charset="0"/>
                          <a:ea typeface="Times New Roman"/>
                          <a:cs typeface="Times New Roman" panose="02020603050405020304" pitchFamily="18" charset="0"/>
                        </a:rPr>
                        <a:t>2</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rgbClr val="0000CC"/>
                          </a:solidFill>
                          <a:effectLst/>
                          <a:latin typeface="Times New Roman" panose="02020603050405020304" pitchFamily="18" charset="0"/>
                          <a:ea typeface="Times New Roman"/>
                          <a:cs typeface="Times New Roman" panose="02020603050405020304" pitchFamily="18" charset="0"/>
                        </a:rPr>
                        <a:t>Gujarat</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rgbClr val="0000CC"/>
                          </a:solidFill>
                          <a:effectLst/>
                          <a:latin typeface="Times New Roman" panose="02020603050405020304" pitchFamily="18" charset="0"/>
                          <a:ea typeface="Times New Roman"/>
                          <a:cs typeface="Times New Roman" panose="02020603050405020304" pitchFamily="18" charset="0"/>
                        </a:rPr>
                        <a:t>44833.46</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rgbClr val="0000CC"/>
                          </a:solidFill>
                          <a:effectLst/>
                          <a:latin typeface="Times New Roman" panose="02020603050405020304" pitchFamily="18" charset="0"/>
                          <a:ea typeface="Times New Roman"/>
                          <a:cs typeface="Times New Roman" panose="02020603050405020304" pitchFamily="18" charset="0"/>
                        </a:rPr>
                        <a:t>47434.09</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rgbClr val="0000CC"/>
                          </a:solidFill>
                          <a:effectLst/>
                          <a:latin typeface="Times New Roman" panose="02020603050405020304" pitchFamily="18" charset="0"/>
                          <a:ea typeface="Times New Roman"/>
                          <a:cs typeface="Times New Roman" panose="02020603050405020304" pitchFamily="18" charset="0"/>
                          <a:hlinkClick r:id="rId4" action="ppaction://hlinksldjump"/>
                        </a:rPr>
                        <a:t>47434.09</a:t>
                      </a:r>
                      <a:endParaRPr lang="en-US" sz="24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1035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rgbClr val="0000CC"/>
                          </a:solidFill>
                          <a:effectLst/>
                          <a:latin typeface="Times New Roman" panose="02020603050405020304" pitchFamily="18" charset="0"/>
                          <a:ea typeface="Times New Roman"/>
                          <a:cs typeface="Times New Roman" panose="02020603050405020304" pitchFamily="18" charset="0"/>
                        </a:rPr>
                        <a:t>3</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rgbClr val="0000CC"/>
                          </a:solidFill>
                          <a:effectLst/>
                          <a:latin typeface="Times New Roman" panose="02020603050405020304" pitchFamily="18" charset="0"/>
                          <a:ea typeface="Times New Roman"/>
                          <a:cs typeface="Times New Roman" panose="02020603050405020304" pitchFamily="18" charset="0"/>
                        </a:rPr>
                        <a:t>Kerala</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kern="1200" dirty="0">
                          <a:solidFill>
                            <a:srgbClr val="0000CC"/>
                          </a:solidFill>
                          <a:effectLst/>
                          <a:latin typeface="Times New Roman" panose="02020603050405020304" pitchFamily="18" charset="0"/>
                          <a:ea typeface="Times New Roman"/>
                          <a:cs typeface="Times New Roman" panose="02020603050405020304" pitchFamily="18" charset="0"/>
                        </a:rPr>
                        <a:t>21224.59</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rgbClr val="0000CC"/>
                          </a:solidFill>
                          <a:effectLst/>
                          <a:latin typeface="Times New Roman" panose="02020603050405020304" pitchFamily="18" charset="0"/>
                          <a:ea typeface="Times New Roman"/>
                          <a:cs typeface="Times New Roman" panose="02020603050405020304" pitchFamily="18" charset="0"/>
                        </a:rPr>
                        <a:t>22544.72</a:t>
                      </a:r>
                      <a:endParaRPr lang="en-US" sz="24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rgbClr val="0000CC"/>
                          </a:solidFill>
                          <a:effectLst/>
                          <a:latin typeface="Times New Roman" panose="02020603050405020304" pitchFamily="18" charset="0"/>
                          <a:ea typeface="Times New Roman"/>
                          <a:cs typeface="Times New Roman" panose="02020603050405020304" pitchFamily="18" charset="0"/>
                          <a:hlinkClick r:id="rId5" action="ppaction://hlinksldjump"/>
                        </a:rPr>
                        <a:t>22544.72</a:t>
                      </a:r>
                      <a:endParaRPr lang="en-US" sz="24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sp>
        <p:nvSpPr>
          <p:cNvPr id="7" name="Slide Number Placeholder 6"/>
          <p:cNvSpPr>
            <a:spLocks noGrp="1"/>
          </p:cNvSpPr>
          <p:nvPr>
            <p:ph type="sldNum" sz="quarter" idx="12"/>
          </p:nvPr>
        </p:nvSpPr>
        <p:spPr/>
        <p:txBody>
          <a:bodyPr/>
          <a:lstStyle/>
          <a:p>
            <a:fld id="{6342436F-A003-49D2-BDA8-A65B203CD7B7}" type="slidenum">
              <a:rPr lang="en-US" smtClean="0"/>
              <a:pPr/>
              <a:t>22</a:t>
            </a:fld>
            <a:endParaRPr lang="en-US"/>
          </a:p>
        </p:txBody>
      </p:sp>
      <p:sp>
        <p:nvSpPr>
          <p:cNvPr id="8" name="Rectangle 7"/>
          <p:cNvSpPr/>
          <p:nvPr/>
        </p:nvSpPr>
        <p:spPr>
          <a:xfrm>
            <a:off x="7729258" y="323364"/>
            <a:ext cx="1311578" cy="369332"/>
          </a:xfrm>
          <a:prstGeom prst="rect">
            <a:avLst/>
          </a:prstGeom>
        </p:spPr>
        <p:txBody>
          <a:bodyPr wrap="none">
            <a:spAutoFit/>
          </a:bodyPr>
          <a:lstStyle/>
          <a:p>
            <a:pPr algn="ctr"/>
            <a:r>
              <a:rPr lang="en-US" b="1" dirty="0" smtClean="0">
                <a:solidFill>
                  <a:schemeClr val="bg1"/>
                </a:solidFill>
              </a:rPr>
              <a:t>(</a:t>
            </a:r>
            <a:r>
              <a:rPr lang="en-US" sz="1600" b="1" dirty="0" err="1" smtClean="0">
                <a:solidFill>
                  <a:schemeClr val="bg1"/>
                </a:solidFill>
              </a:rPr>
              <a:t>Rs</a:t>
            </a:r>
            <a:r>
              <a:rPr lang="en-US" sz="1600" b="1" dirty="0" smtClean="0">
                <a:solidFill>
                  <a:schemeClr val="bg1"/>
                </a:solidFill>
              </a:rPr>
              <a:t>. in Lakhs</a:t>
            </a:r>
            <a:r>
              <a:rPr lang="en-US" b="1" dirty="0" smtClean="0">
                <a:solidFill>
                  <a:schemeClr val="bg1"/>
                </a:solidFill>
              </a:rPr>
              <a:t>)</a:t>
            </a:r>
            <a:endParaRPr lang="en-US" b="1" dirty="0">
              <a:solidFill>
                <a:schemeClr val="bg1"/>
              </a:solidFill>
              <a:latin typeface="Arial" pitchFamily="34" charset="0"/>
              <a:ea typeface="Times New Roman"/>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28600"/>
            <a:ext cx="9144000" cy="609600"/>
          </a:xfrm>
          <a:solidFill>
            <a:srgbClr val="00B0F0"/>
          </a:solidFill>
          <a:ln>
            <a:solidFill>
              <a:srgbClr val="00B0F0"/>
            </a:solidFill>
          </a:ln>
        </p:spPr>
        <p:txBody>
          <a:bodyPr anchor="t">
            <a:noAutofit/>
          </a:bodyPr>
          <a:lstStyle/>
          <a:p>
            <a:r>
              <a:rPr lang="en-US" altLang="en-US" sz="3600" b="1" dirty="0" smtClean="0">
                <a:solidFill>
                  <a:schemeClr val="bg1"/>
                </a:solidFill>
                <a:latin typeface="Bahnschrift Light" panose="020B0502040204020203" pitchFamily="34" charset="0"/>
                <a:cs typeface="Aharoni" pitchFamily="2" charset="-79"/>
              </a:rPr>
              <a:t>A meal to a Child is an offering to the Divinity.</a:t>
            </a:r>
            <a:br>
              <a:rPr lang="en-US" altLang="en-US" sz="3600" b="1" dirty="0" smtClean="0">
                <a:solidFill>
                  <a:schemeClr val="bg1"/>
                </a:solidFill>
                <a:latin typeface="Bahnschrift Light" panose="020B0502040204020203" pitchFamily="34" charset="0"/>
                <a:cs typeface="Aharoni" pitchFamily="2" charset="-79"/>
              </a:rPr>
            </a:br>
            <a:endParaRPr lang="en-IN" sz="3600" b="1" dirty="0">
              <a:solidFill>
                <a:schemeClr val="bg1"/>
              </a:solidFill>
              <a:latin typeface="Bahnschrift Light" panose="020B0502040204020203" pitchFamily="34" charset="0"/>
            </a:endParaRPr>
          </a:p>
        </p:txBody>
      </p:sp>
      <p:sp>
        <p:nvSpPr>
          <p:cNvPr id="4" name="Rectangle 3"/>
          <p:cNvSpPr/>
          <p:nvPr/>
        </p:nvSpPr>
        <p:spPr>
          <a:xfrm>
            <a:off x="5693094" y="6211669"/>
            <a:ext cx="3419872" cy="646331"/>
          </a:xfrm>
          <a:prstGeom prst="rect">
            <a:avLst/>
          </a:prstGeom>
          <a:solidFill>
            <a:schemeClr val="bg1"/>
          </a:solidFill>
        </p:spPr>
        <p:txBody>
          <a:bodyPr wrap="square">
            <a:spAutoFit/>
          </a:bodyPr>
          <a:lstStyle/>
          <a:p>
            <a:pPr algn="ctr"/>
            <a:r>
              <a:rPr lang="en-US" sz="3600" b="1" dirty="0" smtClean="0">
                <a:solidFill>
                  <a:schemeClr val="accent2">
                    <a:lumMod val="75000"/>
                  </a:schemeClr>
                </a:solidFill>
              </a:rPr>
              <a:t>Thank You</a:t>
            </a:r>
            <a:endParaRPr lang="en-IN" sz="3600" dirty="0">
              <a:solidFill>
                <a:schemeClr val="accent2">
                  <a:lumMod val="75000"/>
                </a:schemeClr>
              </a:solidFill>
            </a:endParaRPr>
          </a:p>
        </p:txBody>
      </p:sp>
      <p:pic>
        <p:nvPicPr>
          <p:cNvPr id="8" name="Picture 7" descr="C:\Users\hp\Desktop\15.jpg"/>
          <p:cNvPicPr/>
          <p:nvPr/>
        </p:nvPicPr>
        <p:blipFill>
          <a:blip r:embed="rId2"/>
          <a:srcRect/>
          <a:stretch>
            <a:fillRect/>
          </a:stretch>
        </p:blipFill>
        <p:spPr bwMode="auto">
          <a:xfrm>
            <a:off x="1043608" y="1340768"/>
            <a:ext cx="6768752" cy="4899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3013773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4967"/>
            <a:ext cx="9144000" cy="639534"/>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altLang="en-US" sz="2800" b="1" dirty="0" smtClean="0">
                <a:solidFill>
                  <a:srgbClr val="FFFFFF"/>
                </a:solidFill>
                <a:latin typeface="Calibri" panose="020F0502020204030204" pitchFamily="34" charset="0"/>
              </a:rPr>
              <a:t>Goa:     Proposals </a:t>
            </a:r>
            <a:r>
              <a:rPr lang="en-US" altLang="en-US" sz="2800" b="1" dirty="0">
                <a:solidFill>
                  <a:srgbClr val="FFFFFF"/>
                </a:solidFill>
                <a:latin typeface="Calibri" panose="020F0502020204030204" pitchFamily="34" charset="0"/>
              </a:rPr>
              <a:t>and Recommendations  </a:t>
            </a:r>
          </a:p>
        </p:txBody>
      </p:sp>
      <p:graphicFrame>
        <p:nvGraphicFramePr>
          <p:cNvPr id="7" name="Table 6"/>
          <p:cNvGraphicFramePr>
            <a:graphicFrameLocks noGrp="1"/>
          </p:cNvGraphicFramePr>
          <p:nvPr>
            <p:extLst>
              <p:ext uri="{D42A27DB-BD31-4B8C-83A1-F6EECF244321}">
                <p14:modId xmlns:p14="http://schemas.microsoft.com/office/powerpoint/2010/main" xmlns="" val="721415701"/>
              </p:ext>
            </p:extLst>
          </p:nvPr>
        </p:nvGraphicFramePr>
        <p:xfrm>
          <a:off x="0" y="657224"/>
          <a:ext cx="9108505" cy="5386470"/>
        </p:xfrm>
        <a:graphic>
          <a:graphicData uri="http://schemas.openxmlformats.org/drawingml/2006/table">
            <a:tbl>
              <a:tblPr/>
              <a:tblGrid>
                <a:gridCol w="585787">
                  <a:extLst>
                    <a:ext uri="{9D8B030D-6E8A-4147-A177-3AD203B41FA5}">
                      <a16:colId xmlns:a16="http://schemas.microsoft.com/office/drawing/2014/main" xmlns="" val="20000"/>
                    </a:ext>
                  </a:extLst>
                </a:gridCol>
                <a:gridCol w="3291789">
                  <a:extLst>
                    <a:ext uri="{9D8B030D-6E8A-4147-A177-3AD203B41FA5}">
                      <a16:colId xmlns:a16="http://schemas.microsoft.com/office/drawing/2014/main" xmlns="" val="20001"/>
                    </a:ext>
                  </a:extLst>
                </a:gridCol>
                <a:gridCol w="1630528">
                  <a:extLst>
                    <a:ext uri="{9D8B030D-6E8A-4147-A177-3AD203B41FA5}">
                      <a16:colId xmlns:a16="http://schemas.microsoft.com/office/drawing/2014/main" xmlns="" val="20002"/>
                    </a:ext>
                  </a:extLst>
                </a:gridCol>
                <a:gridCol w="1584176">
                  <a:extLst>
                    <a:ext uri="{9D8B030D-6E8A-4147-A177-3AD203B41FA5}">
                      <a16:colId xmlns:a16="http://schemas.microsoft.com/office/drawing/2014/main" xmlns="" val="20003"/>
                    </a:ext>
                  </a:extLst>
                </a:gridCol>
                <a:gridCol w="2016225">
                  <a:extLst>
                    <a:ext uri="{9D8B030D-6E8A-4147-A177-3AD203B41FA5}">
                      <a16:colId xmlns:a16="http://schemas.microsoft.com/office/drawing/2014/main" xmlns="" val="20004"/>
                    </a:ext>
                  </a:extLst>
                </a:gridCol>
              </a:tblGrid>
              <a:tr h="827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kern="1200" dirty="0">
                          <a:solidFill>
                            <a:srgbClr val="0000CC"/>
                          </a:solidFill>
                          <a:effectLst/>
                          <a:latin typeface="Times New Roman" panose="02020603050405020304" pitchFamily="18" charset="0"/>
                          <a:ea typeface="Times New Roman"/>
                          <a:cs typeface="Times New Roman" panose="02020603050405020304" pitchFamily="18" charset="0"/>
                        </a:rPr>
                        <a:t>S. </a:t>
                      </a:r>
                      <a:r>
                        <a:rPr lang="en-IN"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N</a:t>
                      </a:r>
                      <a:endParaRPr lang="en-US" sz="20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kern="1200" dirty="0">
                          <a:solidFill>
                            <a:srgbClr val="0000CC"/>
                          </a:solidFill>
                          <a:effectLst/>
                          <a:latin typeface="Times New Roman" panose="02020603050405020304" pitchFamily="18" charset="0"/>
                          <a:ea typeface="Times New Roman"/>
                          <a:cs typeface="Times New Roman" panose="02020603050405020304" pitchFamily="18" charset="0"/>
                        </a:rPr>
                        <a:t>Component</a:t>
                      </a:r>
                      <a:endParaRPr lang="en-US" sz="20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0" kern="1200" dirty="0">
                          <a:solidFill>
                            <a:srgbClr val="0000CC"/>
                          </a:solidFill>
                          <a:effectLst/>
                          <a:latin typeface="Times New Roman" panose="02020603050405020304" pitchFamily="18" charset="0"/>
                          <a:ea typeface="Times New Roman"/>
                          <a:cs typeface="Times New Roman" panose="02020603050405020304" pitchFamily="18" charset="0"/>
                        </a:rPr>
                        <a:t>PAB Approval </a:t>
                      </a:r>
                      <a:r>
                        <a:rPr lang="en-IN"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2018-19</a:t>
                      </a:r>
                      <a:endParaRPr lang="en-US" sz="20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0" kern="1200" dirty="0">
                          <a:solidFill>
                            <a:srgbClr val="0000CC"/>
                          </a:solidFill>
                          <a:effectLst/>
                          <a:latin typeface="Times New Roman" panose="02020603050405020304" pitchFamily="18" charset="0"/>
                          <a:ea typeface="Times New Roman"/>
                          <a:cs typeface="Times New Roman" panose="02020603050405020304" pitchFamily="18" charset="0"/>
                        </a:rPr>
                        <a:t>Proposal for</a:t>
                      </a:r>
                      <a:endParaRPr lang="en-US" sz="2000" b="0" kern="1200" dirty="0">
                        <a:solidFill>
                          <a:srgbClr val="0000CC"/>
                        </a:solidFill>
                        <a:effectLst/>
                        <a:latin typeface="Times New Roman" panose="02020603050405020304" pitchFamily="18" charset="0"/>
                        <a:ea typeface="Times New Roman"/>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IN"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2019-20</a:t>
                      </a:r>
                      <a:endParaRPr lang="en-US" sz="20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0" kern="1200" dirty="0" smtClean="0">
                          <a:solidFill>
                            <a:srgbClr val="00B050"/>
                          </a:solidFill>
                          <a:effectLst/>
                          <a:latin typeface="Times New Roman" panose="02020603050405020304" pitchFamily="18" charset="0"/>
                          <a:ea typeface="Times New Roman"/>
                          <a:cs typeface="Times New Roman" panose="02020603050405020304" pitchFamily="18" charset="0"/>
                        </a:rPr>
                        <a:t>Recommendation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B050"/>
                          </a:solidFill>
                          <a:effectLst/>
                          <a:latin typeface="Times New Roman" panose="02020603050405020304" pitchFamily="18" charset="0"/>
                          <a:ea typeface="Times New Roman"/>
                          <a:cs typeface="Times New Roman" panose="02020603050405020304" pitchFamily="18" charset="0"/>
                        </a:rPr>
                        <a:t>2019-20</a:t>
                      </a:r>
                      <a:endParaRPr lang="en-US" sz="20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131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1</a:t>
                      </a:r>
                      <a:endPar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Children (Pry)</a:t>
                      </a:r>
                      <a:endParaRPr lang="en-US" sz="20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87000</a:t>
                      </a:r>
                      <a:endParaRPr lang="en-IN" sz="20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87000</a:t>
                      </a:r>
                      <a:endParaRPr lang="en-IN" sz="20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0" kern="1200" dirty="0" smtClean="0">
                          <a:solidFill>
                            <a:srgbClr val="00B050"/>
                          </a:solidFill>
                          <a:effectLst/>
                          <a:latin typeface="Times New Roman" panose="02020603050405020304" pitchFamily="18" charset="0"/>
                          <a:ea typeface="Times New Roman"/>
                          <a:cs typeface="Times New Roman" panose="02020603050405020304" pitchFamily="18" charset="0"/>
                        </a:rPr>
                        <a:t>87000</a:t>
                      </a:r>
                      <a:endParaRPr lang="en-IN" sz="20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045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2</a:t>
                      </a:r>
                      <a:endPar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Children (U Pry)</a:t>
                      </a:r>
                      <a:endParaRPr lang="en-US" sz="20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58500</a:t>
                      </a:r>
                      <a:endParaRPr lang="en-IN" sz="20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58000</a:t>
                      </a:r>
                      <a:endParaRPr lang="en-IN" sz="20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0" kern="1200" dirty="0" smtClean="0">
                          <a:solidFill>
                            <a:srgbClr val="00B050"/>
                          </a:solidFill>
                          <a:effectLst/>
                          <a:latin typeface="Times New Roman" panose="02020603050405020304" pitchFamily="18" charset="0"/>
                          <a:ea typeface="Times New Roman"/>
                          <a:cs typeface="Times New Roman" panose="02020603050405020304" pitchFamily="18" charset="0"/>
                        </a:rPr>
                        <a:t>58000</a:t>
                      </a:r>
                      <a:endParaRPr lang="en-IN" sz="20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9802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3</a:t>
                      </a:r>
                      <a:endPar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NCLP</a:t>
                      </a:r>
                      <a:endParaRPr lang="en-US" sz="20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endParaRPr lang="en-IN" sz="20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endParaRPr lang="en-IN" sz="20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B050"/>
                          </a:solidFill>
                          <a:effectLst/>
                          <a:latin typeface="Times New Roman" panose="02020603050405020304" pitchFamily="18" charset="0"/>
                          <a:ea typeface="Times New Roman"/>
                          <a:cs typeface="Times New Roman" panose="02020603050405020304" pitchFamily="18" charset="0"/>
                        </a:rPr>
                        <a:t>0</a:t>
                      </a:r>
                      <a:endParaRPr lang="en-IN" sz="20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4157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4</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Working Days – Pry &amp; </a:t>
                      </a:r>
                      <a:r>
                        <a:rPr lang="en-IN" sz="2000" b="0" kern="1200" dirty="0" err="1" smtClean="0">
                          <a:solidFill>
                            <a:srgbClr val="0000CC"/>
                          </a:solidFill>
                          <a:effectLst/>
                          <a:latin typeface="Times New Roman" panose="02020603050405020304" pitchFamily="18" charset="0"/>
                          <a:ea typeface="Times New Roman"/>
                          <a:cs typeface="Times New Roman" panose="02020603050405020304" pitchFamily="18" charset="0"/>
                        </a:rPr>
                        <a:t>Upy</a:t>
                      </a:r>
                      <a:endPar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220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220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B050"/>
                          </a:solidFill>
                          <a:effectLst/>
                          <a:latin typeface="Times New Roman" panose="02020603050405020304" pitchFamily="18" charset="0"/>
                          <a:ea typeface="Times New Roman"/>
                          <a:cs typeface="Times New Roman" panose="02020603050405020304" pitchFamily="18" charset="0"/>
                        </a:rPr>
                        <a:t>220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395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5</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Working Days – NCLP</a:t>
                      </a:r>
                      <a:endPar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B050"/>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045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6</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Cook cum Helper</a:t>
                      </a:r>
                      <a:endPar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2777</a:t>
                      </a:r>
                      <a:endParaRPr lang="en-IN" sz="20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2729</a:t>
                      </a:r>
                      <a:endParaRPr lang="en-IN" sz="20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B050"/>
                          </a:solidFill>
                          <a:effectLst/>
                          <a:latin typeface="Times New Roman" panose="02020603050405020304" pitchFamily="18" charset="0"/>
                          <a:ea typeface="Times New Roman"/>
                          <a:cs typeface="Times New Roman" panose="02020603050405020304" pitchFamily="18" charset="0"/>
                        </a:rPr>
                        <a:t>2729</a:t>
                      </a:r>
                      <a:endParaRPr lang="en-IN" sz="20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827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7</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Kitchen cum Store</a:t>
                      </a:r>
                      <a:endPar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B050"/>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4010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8</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Kitchen Devices (New/Replacement)</a:t>
                      </a:r>
                      <a:endPar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B050"/>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505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9</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School Nutrition</a:t>
                      </a:r>
                      <a:r>
                        <a:rPr lang="en-US" sz="2000" b="0" kern="1200" baseline="0" dirty="0" smtClean="0">
                          <a:solidFill>
                            <a:srgbClr val="0000CC"/>
                          </a:solidFill>
                          <a:effectLst/>
                          <a:latin typeface="Times New Roman" panose="02020603050405020304" pitchFamily="18" charset="0"/>
                          <a:ea typeface="Times New Roman"/>
                          <a:cs typeface="Times New Roman" panose="02020603050405020304" pitchFamily="18" charset="0"/>
                        </a:rPr>
                        <a:t> Gardens</a:t>
                      </a:r>
                      <a:endPar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rPr>
                        <a:t>1473</a:t>
                      </a:r>
                      <a:endParaRPr lang="en-US" sz="20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rgbClr val="00B050"/>
                          </a:solidFill>
                          <a:effectLst/>
                          <a:latin typeface="Times New Roman" panose="02020603050405020304" pitchFamily="18" charset="0"/>
                          <a:ea typeface="Times New Roman"/>
                          <a:cs typeface="Times New Roman" panose="02020603050405020304" pitchFamily="18" charset="0"/>
                        </a:rPr>
                        <a:t>1473</a:t>
                      </a:r>
                      <a:endParaRPr lang="en-US" sz="2000" b="0" kern="1200" dirty="0" smtClean="0">
                        <a:solidFill>
                          <a:srgbClr val="00B050"/>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634145">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rgbClr val="0000CC"/>
                          </a:solidFill>
                          <a:effectLst/>
                          <a:latin typeface="Times New Roman" panose="02020603050405020304" pitchFamily="18" charset="0"/>
                          <a:ea typeface="Times New Roman"/>
                          <a:cs typeface="Times New Roman" panose="02020603050405020304" pitchFamily="18" charset="0"/>
                        </a:rPr>
                        <a:t>Central </a:t>
                      </a:r>
                      <a:r>
                        <a:rPr lang="en-IN" sz="2000" b="1" kern="1200" dirty="0" smtClean="0">
                          <a:solidFill>
                            <a:srgbClr val="0000CC"/>
                          </a:solidFill>
                          <a:effectLst/>
                          <a:latin typeface="Times New Roman" panose="02020603050405020304" pitchFamily="18" charset="0"/>
                          <a:ea typeface="Times New Roman"/>
                          <a:cs typeface="Times New Roman" panose="02020603050405020304" pitchFamily="18" charset="0"/>
                        </a:rPr>
                        <a:t>Assistance (Rs in Lakh)</a:t>
                      </a:r>
                      <a:endParaRPr lang="en-US" sz="2000" b="1"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Times New Roman" panose="02020603050405020304" pitchFamily="18" charset="0"/>
                          <a:ea typeface="Times New Roman"/>
                          <a:cs typeface="Times New Roman" panose="02020603050405020304" pitchFamily="18" charset="0"/>
                        </a:rPr>
                        <a:t>1335.11</a:t>
                      </a:r>
                      <a:endParaRPr lang="en-IN" sz="2000" b="1"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0000CC"/>
                          </a:solidFill>
                          <a:effectLst/>
                          <a:latin typeface="Times New Roman" panose="02020603050405020304" pitchFamily="18" charset="0"/>
                          <a:ea typeface="Times New Roman"/>
                          <a:cs typeface="Times New Roman" panose="02020603050405020304" pitchFamily="18" charset="0"/>
                        </a:rPr>
                        <a:t>1345.90</a:t>
                      </a:r>
                      <a:endParaRPr lang="en-IN" sz="2000" b="1"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rgbClr val="00B050"/>
                          </a:solidFill>
                          <a:effectLst/>
                          <a:latin typeface="Times New Roman" panose="02020603050405020304" pitchFamily="18" charset="0"/>
                          <a:ea typeface="Times New Roman"/>
                          <a:cs typeface="Times New Roman" panose="02020603050405020304" pitchFamily="18" charset="0"/>
                        </a:rPr>
                        <a:t>1345.90</a:t>
                      </a:r>
                      <a:endParaRPr lang="en-IN" sz="2000" b="1"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sp>
        <p:nvSpPr>
          <p:cNvPr id="5"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
        <p:nvSpPr>
          <p:cNvPr id="2" name="TextBox 1"/>
          <p:cNvSpPr txBox="1"/>
          <p:nvPr/>
        </p:nvSpPr>
        <p:spPr>
          <a:xfrm>
            <a:off x="7308304" y="6400800"/>
            <a:ext cx="1800201" cy="369332"/>
          </a:xfrm>
          <a:prstGeom prst="rect">
            <a:avLst/>
          </a:prstGeom>
          <a:solidFill>
            <a:srgbClr val="92D050"/>
          </a:solidFill>
        </p:spPr>
        <p:txBody>
          <a:bodyPr wrap="square" rtlCol="0">
            <a:spAutoFit/>
          </a:bodyPr>
          <a:lstStyle/>
          <a:p>
            <a:r>
              <a:rPr lang="en-IN" dirty="0" smtClean="0">
                <a:solidFill>
                  <a:srgbClr val="00B0F0"/>
                </a:solidFill>
                <a:hlinkClick r:id="rId3" action="ppaction://hlinksldjump"/>
              </a:rPr>
              <a:t>Back to slide</a:t>
            </a:r>
            <a:endParaRPr lang="en-IN" dirty="0">
              <a:solidFill>
                <a:srgbClr val="00B0F0"/>
              </a:solidFill>
            </a:endParaRPr>
          </a:p>
        </p:txBody>
      </p:sp>
    </p:spTree>
    <p:extLst>
      <p:ext uri="{BB962C8B-B14F-4D97-AF65-F5344CB8AC3E}">
        <p14:creationId xmlns:p14="http://schemas.microsoft.com/office/powerpoint/2010/main" xmlns="" val="3158625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42987"/>
            <a:ext cx="9144000" cy="695575"/>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altLang="en-US" sz="2800" b="1" dirty="0" smtClean="0">
                <a:solidFill>
                  <a:srgbClr val="FFFFFF"/>
                </a:solidFill>
                <a:latin typeface="Calibri" panose="020F0502020204030204" pitchFamily="34" charset="0"/>
              </a:rPr>
              <a:t>Gujarat:     Proposals </a:t>
            </a:r>
            <a:r>
              <a:rPr lang="en-US" altLang="en-US" sz="2800" b="1" dirty="0">
                <a:solidFill>
                  <a:srgbClr val="FFFFFF"/>
                </a:solidFill>
                <a:latin typeface="Calibri" panose="020F0502020204030204" pitchFamily="34" charset="0"/>
              </a:rPr>
              <a:t>and Recommendations  </a:t>
            </a:r>
          </a:p>
        </p:txBody>
      </p:sp>
      <p:graphicFrame>
        <p:nvGraphicFramePr>
          <p:cNvPr id="7" name="Table 6"/>
          <p:cNvGraphicFramePr>
            <a:graphicFrameLocks noGrp="1"/>
          </p:cNvGraphicFramePr>
          <p:nvPr>
            <p:extLst>
              <p:ext uri="{D42A27DB-BD31-4B8C-83A1-F6EECF244321}">
                <p14:modId xmlns:p14="http://schemas.microsoft.com/office/powerpoint/2010/main" xmlns="" val="917084395"/>
              </p:ext>
            </p:extLst>
          </p:nvPr>
        </p:nvGraphicFramePr>
        <p:xfrm>
          <a:off x="110952" y="652588"/>
          <a:ext cx="8853536" cy="5656736"/>
        </p:xfrm>
        <a:graphic>
          <a:graphicData uri="http://schemas.openxmlformats.org/drawingml/2006/table">
            <a:tbl>
              <a:tblPr/>
              <a:tblGrid>
                <a:gridCol w="569389">
                  <a:extLst>
                    <a:ext uri="{9D8B030D-6E8A-4147-A177-3AD203B41FA5}">
                      <a16:colId xmlns:a16="http://schemas.microsoft.com/office/drawing/2014/main" xmlns="" val="20000"/>
                    </a:ext>
                  </a:extLst>
                </a:gridCol>
                <a:gridCol w="3199644">
                  <a:extLst>
                    <a:ext uri="{9D8B030D-6E8A-4147-A177-3AD203B41FA5}">
                      <a16:colId xmlns:a16="http://schemas.microsoft.com/office/drawing/2014/main" xmlns="" val="20001"/>
                    </a:ext>
                  </a:extLst>
                </a:gridCol>
                <a:gridCol w="1564727">
                  <a:extLst>
                    <a:ext uri="{9D8B030D-6E8A-4147-A177-3AD203B41FA5}">
                      <a16:colId xmlns:a16="http://schemas.microsoft.com/office/drawing/2014/main" xmlns="" val="20002"/>
                    </a:ext>
                  </a:extLst>
                </a:gridCol>
                <a:gridCol w="1444001">
                  <a:extLst>
                    <a:ext uri="{9D8B030D-6E8A-4147-A177-3AD203B41FA5}">
                      <a16:colId xmlns:a16="http://schemas.microsoft.com/office/drawing/2014/main" xmlns="" val="20003"/>
                    </a:ext>
                  </a:extLst>
                </a:gridCol>
                <a:gridCol w="2075775">
                  <a:extLst>
                    <a:ext uri="{9D8B030D-6E8A-4147-A177-3AD203B41FA5}">
                      <a16:colId xmlns:a16="http://schemas.microsoft.com/office/drawing/2014/main" xmlns="" val="20004"/>
                    </a:ext>
                  </a:extLst>
                </a:gridCol>
              </a:tblGrid>
              <a:tr h="605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rPr>
                        <a:t>S. </a:t>
                      </a: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N</a:t>
                      </a:r>
                      <a:endPar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rPr>
                        <a:t>Component</a:t>
                      </a:r>
                      <a:endPar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rPr>
                        <a:t>PAB Approval </a:t>
                      </a: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2018-19</a:t>
                      </a:r>
                      <a:endPar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rPr>
                        <a:t>Proposal for</a:t>
                      </a:r>
                      <a:endPar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2019-20</a:t>
                      </a:r>
                      <a:endPar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B050"/>
                          </a:solidFill>
                          <a:effectLst/>
                          <a:latin typeface="Times New Roman" panose="02020603050405020304" pitchFamily="18" charset="0"/>
                          <a:ea typeface="Times New Roman"/>
                          <a:cs typeface="Times New Roman" panose="02020603050405020304" pitchFamily="18" charset="0"/>
                        </a:rPr>
                        <a:t>Recommendation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B050"/>
                          </a:solidFill>
                          <a:effectLst/>
                          <a:latin typeface="Times New Roman" panose="02020603050405020304" pitchFamily="18" charset="0"/>
                          <a:ea typeface="Times New Roman"/>
                          <a:cs typeface="Times New Roman" panose="02020603050405020304" pitchFamily="18" charset="0"/>
                        </a:rPr>
                        <a:t>2019-20</a:t>
                      </a:r>
                      <a:endParaRPr lang="en-US" sz="18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098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1</a:t>
                      </a:r>
                      <a:endPar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Children (Pry)</a:t>
                      </a:r>
                      <a:endPar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rPr>
                        <a:t>2672852</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a:solidFill>
                            <a:srgbClr val="0000CC"/>
                          </a:solidFill>
                          <a:effectLst/>
                          <a:latin typeface="Times New Roman" panose="02020603050405020304" pitchFamily="18" charset="0"/>
                          <a:ea typeface="Times New Roman"/>
                          <a:cs typeface="Times New Roman" panose="02020603050405020304" pitchFamily="18" charset="0"/>
                        </a:rPr>
                        <a:t>2605009</a:t>
                      </a:r>
                      <a:endParaRPr lang="en-IN" sz="1800" b="0" kern="1200">
                        <a:solidFill>
                          <a:srgbClr val="0000CC"/>
                        </a:solidFill>
                        <a:effectLst/>
                        <a:latin typeface="Times New Roman" panose="02020603050405020304" pitchFamily="18" charset="0"/>
                        <a:ea typeface="Times New Roman"/>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a:solidFill>
                            <a:srgbClr val="00B050"/>
                          </a:solidFill>
                          <a:effectLst/>
                          <a:latin typeface="Times New Roman" panose="02020603050405020304" pitchFamily="18" charset="0"/>
                          <a:ea typeface="Times New Roman"/>
                          <a:cs typeface="Times New Roman" panose="02020603050405020304" pitchFamily="18" charset="0"/>
                        </a:rPr>
                        <a:t>2605009</a:t>
                      </a:r>
                      <a:endParaRPr lang="en-IN" sz="1800" b="0" kern="120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098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2</a:t>
                      </a:r>
                      <a:endPar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Children (U Pry)</a:t>
                      </a:r>
                      <a:endPar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rPr>
                        <a:t>1724388</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a:solidFill>
                            <a:srgbClr val="0000CC"/>
                          </a:solidFill>
                          <a:effectLst/>
                          <a:latin typeface="Times New Roman" panose="02020603050405020304" pitchFamily="18" charset="0"/>
                          <a:ea typeface="Times New Roman"/>
                          <a:cs typeface="Times New Roman" panose="02020603050405020304" pitchFamily="18" charset="0"/>
                        </a:rPr>
                        <a:t>1694020</a:t>
                      </a:r>
                      <a:endParaRPr lang="en-IN" sz="1800" b="0" kern="1200">
                        <a:solidFill>
                          <a:srgbClr val="0000CC"/>
                        </a:solidFill>
                        <a:effectLst/>
                        <a:latin typeface="Times New Roman" panose="02020603050405020304" pitchFamily="18" charset="0"/>
                        <a:ea typeface="Times New Roman"/>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B050"/>
                          </a:solidFill>
                          <a:effectLst/>
                          <a:latin typeface="Times New Roman" panose="02020603050405020304" pitchFamily="18" charset="0"/>
                          <a:ea typeface="Times New Roman"/>
                          <a:cs typeface="Times New Roman" panose="02020603050405020304" pitchFamily="18" charset="0"/>
                        </a:rPr>
                        <a:t>1694020</a:t>
                      </a:r>
                      <a:endParaRPr lang="en-IN" sz="18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098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3</a:t>
                      </a:r>
                      <a:endPar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NCLP</a:t>
                      </a:r>
                      <a:endPar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B050"/>
                          </a:solidFill>
                          <a:effectLst/>
                          <a:latin typeface="Times New Roman" panose="02020603050405020304" pitchFamily="18" charset="0"/>
                          <a:ea typeface="Times New Roman"/>
                          <a:cs typeface="Times New Roman" panose="02020603050405020304" pitchFamily="18" charset="0"/>
                        </a:rPr>
                        <a:t>0</a:t>
                      </a:r>
                      <a:endParaRPr lang="en-IN" sz="18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098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4</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Working Days – Pry &amp; </a:t>
                      </a:r>
                      <a:r>
                        <a:rPr lang="en-IN" sz="1800" b="0" kern="1200" dirty="0" err="1" smtClean="0">
                          <a:solidFill>
                            <a:srgbClr val="0000CC"/>
                          </a:solidFill>
                          <a:effectLst/>
                          <a:latin typeface="Times New Roman" panose="02020603050405020304" pitchFamily="18" charset="0"/>
                          <a:ea typeface="Times New Roman"/>
                          <a:cs typeface="Times New Roman" panose="02020603050405020304" pitchFamily="18" charset="0"/>
                        </a:rPr>
                        <a:t>Upy</a:t>
                      </a:r>
                      <a:endPar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rPr>
                        <a:t>248</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rPr>
                        <a:t>248</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B050"/>
                          </a:solidFill>
                          <a:effectLst/>
                          <a:latin typeface="Times New Roman" panose="02020603050405020304" pitchFamily="18" charset="0"/>
                          <a:ea typeface="Times New Roman"/>
                          <a:cs typeface="Times New Roman" panose="02020603050405020304" pitchFamily="18" charset="0"/>
                        </a:rPr>
                        <a:t>248</a:t>
                      </a:r>
                      <a:endParaRPr lang="en-IN" sz="18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098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5</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Working Days – NCLP</a:t>
                      </a:r>
                      <a:endPar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B050"/>
                          </a:solidFill>
                          <a:effectLst/>
                          <a:latin typeface="Times New Roman" panose="02020603050405020304" pitchFamily="18" charset="0"/>
                          <a:ea typeface="Times New Roman"/>
                          <a:cs typeface="Times New Roman" panose="02020603050405020304" pitchFamily="18" charset="0"/>
                        </a:rPr>
                        <a:t>0</a:t>
                      </a:r>
                      <a:endParaRPr lang="en-IN" sz="18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098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6</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Cook cum Helper</a:t>
                      </a:r>
                      <a:endPar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rPr>
                        <a:t>96329</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rPr>
                        <a:t>96329</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B050"/>
                          </a:solidFill>
                          <a:effectLst/>
                          <a:latin typeface="Times New Roman" panose="02020603050405020304" pitchFamily="18" charset="0"/>
                          <a:ea typeface="Times New Roman"/>
                          <a:cs typeface="Times New Roman" panose="02020603050405020304" pitchFamily="18" charset="0"/>
                        </a:rPr>
                        <a:t>96329</a:t>
                      </a:r>
                      <a:endParaRPr lang="en-IN" sz="18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063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7</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Drought</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IN" dirty="0"/>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IN" dirty="0"/>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IN" dirty="0"/>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098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7.1</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Children (Pry)</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rPr>
                        <a:t>0</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865578</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B050"/>
                          </a:solidFill>
                          <a:effectLst/>
                          <a:latin typeface="Times New Roman" panose="02020603050405020304" pitchFamily="18" charset="0"/>
                          <a:ea typeface="Times New Roman"/>
                          <a:cs typeface="Times New Roman" panose="02020603050405020304" pitchFamily="18" charset="0"/>
                        </a:rPr>
                        <a:t>865578</a:t>
                      </a:r>
                      <a:endParaRPr lang="en-IN" sz="1800" b="0" kern="1200" dirty="0" smtClean="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271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7.2</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Children (U Pry)</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a:solidFill>
                            <a:srgbClr val="0000CC"/>
                          </a:solidFill>
                          <a:effectLst/>
                          <a:latin typeface="Times New Roman" panose="02020603050405020304" pitchFamily="18" charset="0"/>
                          <a:ea typeface="Times New Roman"/>
                          <a:cs typeface="Times New Roman" panose="02020603050405020304" pitchFamily="18" charset="0"/>
                        </a:rPr>
                        <a:t>0</a:t>
                      </a:r>
                      <a:endParaRPr lang="en-IN" sz="1800" b="0" kern="120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513328</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B050"/>
                          </a:solidFill>
                          <a:effectLst/>
                          <a:latin typeface="Times New Roman" panose="02020603050405020304" pitchFamily="18" charset="0"/>
                          <a:ea typeface="Times New Roman"/>
                          <a:cs typeface="Times New Roman" panose="02020603050405020304" pitchFamily="18" charset="0"/>
                        </a:rPr>
                        <a:t>513328</a:t>
                      </a:r>
                      <a:endParaRPr lang="en-IN" sz="18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098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7.3</a:t>
                      </a:r>
                      <a:endPar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Working Days</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a:solidFill>
                            <a:srgbClr val="0000CC"/>
                          </a:solidFill>
                          <a:effectLst/>
                          <a:latin typeface="Times New Roman" panose="02020603050405020304" pitchFamily="18" charset="0"/>
                          <a:ea typeface="Times New Roman"/>
                          <a:cs typeface="Times New Roman" panose="02020603050405020304" pitchFamily="18" charset="0"/>
                        </a:rPr>
                        <a:t>0</a:t>
                      </a:r>
                      <a:endParaRPr lang="en-IN" sz="1800" b="0" kern="120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a:solidFill>
                            <a:srgbClr val="0000CC"/>
                          </a:solidFill>
                          <a:effectLst/>
                          <a:latin typeface="Times New Roman" panose="02020603050405020304" pitchFamily="18" charset="0"/>
                          <a:ea typeface="Times New Roman"/>
                          <a:cs typeface="Times New Roman" panose="02020603050405020304" pitchFamily="18" charset="0"/>
                        </a:rPr>
                        <a:t>35</a:t>
                      </a:r>
                      <a:endParaRPr lang="en-IN" sz="1800" b="0" kern="120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B050"/>
                          </a:solidFill>
                          <a:effectLst/>
                          <a:latin typeface="Times New Roman" panose="02020603050405020304" pitchFamily="18" charset="0"/>
                          <a:ea typeface="Times New Roman"/>
                          <a:cs typeface="Times New Roman" panose="02020603050405020304" pitchFamily="18" charset="0"/>
                        </a:rPr>
                        <a:t>35</a:t>
                      </a:r>
                      <a:endParaRPr lang="en-IN" sz="18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3098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7.4</a:t>
                      </a:r>
                      <a:endPar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Cook-cum-Helpers </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a:solidFill>
                            <a:srgbClr val="0000CC"/>
                          </a:solidFill>
                          <a:effectLst/>
                          <a:latin typeface="Times New Roman" panose="02020603050405020304" pitchFamily="18" charset="0"/>
                          <a:ea typeface="Times New Roman"/>
                          <a:cs typeface="Times New Roman" panose="02020603050405020304" pitchFamily="18" charset="0"/>
                        </a:rPr>
                        <a:t>0</a:t>
                      </a:r>
                      <a:endParaRPr lang="en-IN" sz="1800" b="0" kern="120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a:solidFill>
                            <a:srgbClr val="0000CC"/>
                          </a:solidFill>
                          <a:effectLst/>
                          <a:latin typeface="Times New Roman" panose="02020603050405020304" pitchFamily="18" charset="0"/>
                          <a:ea typeface="Times New Roman"/>
                          <a:cs typeface="Times New Roman" panose="02020603050405020304" pitchFamily="18" charset="0"/>
                        </a:rPr>
                        <a:t>9634</a:t>
                      </a:r>
                      <a:endParaRPr lang="en-IN" sz="1800" b="0" kern="120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rgbClr val="00B050"/>
                          </a:solidFill>
                          <a:effectLst/>
                          <a:latin typeface="Times New Roman" panose="02020603050405020304" pitchFamily="18" charset="0"/>
                          <a:ea typeface="Times New Roman"/>
                          <a:cs typeface="Times New Roman" panose="02020603050405020304" pitchFamily="18" charset="0"/>
                        </a:rPr>
                        <a:t>9634</a:t>
                      </a:r>
                      <a:endParaRPr lang="en-IN" sz="18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614588901"/>
                  </a:ext>
                </a:extLst>
              </a:tr>
              <a:tr h="3063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8</a:t>
                      </a:r>
                      <a:endPar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Kitchen cum Store</a:t>
                      </a:r>
                      <a:endPar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B050"/>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244621669"/>
                  </a:ext>
                </a:extLst>
              </a:tr>
              <a:tr h="3063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9</a:t>
                      </a:r>
                      <a:endPar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Kitchen Devices (New)</a:t>
                      </a:r>
                      <a:endPar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B050"/>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335124426"/>
                  </a:ext>
                </a:extLst>
              </a:tr>
              <a:tr h="3063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10</a:t>
                      </a:r>
                      <a:endPar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Kitchen Devices (Rep.)</a:t>
                      </a:r>
                      <a:endPar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B050"/>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30849965"/>
                  </a:ext>
                </a:extLst>
              </a:tr>
              <a:tr h="3547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11</a:t>
                      </a:r>
                      <a:endPar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rPr>
                        <a:t>School Nutrition Gardens</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800" b="0" kern="1200" dirty="0">
                          <a:solidFill>
                            <a:srgbClr val="0000CC"/>
                          </a:solidFill>
                          <a:effectLst/>
                          <a:latin typeface="Times New Roman" panose="02020603050405020304" pitchFamily="18" charset="0"/>
                          <a:ea typeface="Times New Roman"/>
                          <a:cs typeface="Times New Roman" panose="02020603050405020304" pitchFamily="18" charset="0"/>
                        </a:rPr>
                        <a:t>0</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800" b="0" kern="1200" dirty="0" smtClean="0">
                          <a:solidFill>
                            <a:srgbClr val="0000CC"/>
                          </a:solidFill>
                          <a:effectLst/>
                          <a:latin typeface="Times New Roman" panose="02020603050405020304" pitchFamily="18" charset="0"/>
                          <a:ea typeface="Times New Roman"/>
                          <a:cs typeface="Times New Roman" panose="02020603050405020304" pitchFamily="18" charset="0"/>
                        </a:rPr>
                        <a:t>11744</a:t>
                      </a:r>
                      <a:endParaRPr lang="en-IN" sz="18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800" b="0" kern="1200" dirty="0" smtClean="0">
                          <a:solidFill>
                            <a:srgbClr val="00B050"/>
                          </a:solidFill>
                          <a:effectLst/>
                          <a:latin typeface="Times New Roman" panose="02020603050405020304" pitchFamily="18" charset="0"/>
                          <a:ea typeface="Times New Roman"/>
                          <a:cs typeface="Times New Roman" panose="02020603050405020304" pitchFamily="18" charset="0"/>
                        </a:rPr>
                        <a:t>11744</a:t>
                      </a:r>
                      <a:endParaRPr lang="en-IN" sz="18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791998614"/>
                  </a:ext>
                </a:extLst>
              </a:tr>
              <a:tr h="35478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800" b="1" kern="1200" dirty="0">
                          <a:solidFill>
                            <a:srgbClr val="0000CC"/>
                          </a:solidFill>
                          <a:effectLst/>
                          <a:latin typeface="Times New Roman" panose="02020603050405020304" pitchFamily="18" charset="0"/>
                          <a:ea typeface="Times New Roman"/>
                          <a:cs typeface="Times New Roman" panose="02020603050405020304" pitchFamily="18" charset="0"/>
                        </a:rPr>
                        <a:t>Central </a:t>
                      </a:r>
                      <a:r>
                        <a:rPr lang="en-IN" sz="1800" b="1" kern="1200" dirty="0" smtClean="0">
                          <a:solidFill>
                            <a:srgbClr val="0000CC"/>
                          </a:solidFill>
                          <a:effectLst/>
                          <a:latin typeface="Times New Roman" panose="02020603050405020304" pitchFamily="18" charset="0"/>
                          <a:ea typeface="Times New Roman"/>
                          <a:cs typeface="Times New Roman" panose="02020603050405020304" pitchFamily="18" charset="0"/>
                        </a:rPr>
                        <a:t>Assistance (Rs in Lakh)</a:t>
                      </a:r>
                      <a:endParaRPr lang="en-US" sz="1800" b="1"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800" b="1" kern="1200" dirty="0">
                          <a:solidFill>
                            <a:srgbClr val="0000CC"/>
                          </a:solidFill>
                          <a:effectLst/>
                          <a:latin typeface="Times New Roman" panose="02020603050405020304" pitchFamily="18" charset="0"/>
                          <a:ea typeface="Times New Roman"/>
                          <a:cs typeface="Times New Roman" panose="02020603050405020304" pitchFamily="18" charset="0"/>
                        </a:rPr>
                        <a:t>44833.46</a:t>
                      </a:r>
                      <a:endParaRPr lang="en-IN" sz="1800" b="1"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800" b="1" kern="1200" dirty="0">
                          <a:solidFill>
                            <a:srgbClr val="0000CC"/>
                          </a:solidFill>
                          <a:effectLst/>
                          <a:latin typeface="Times New Roman" panose="02020603050405020304" pitchFamily="18" charset="0"/>
                          <a:ea typeface="Times New Roman"/>
                          <a:cs typeface="Times New Roman" panose="02020603050405020304" pitchFamily="18" charset="0"/>
                        </a:rPr>
                        <a:t>47434.09</a:t>
                      </a:r>
                      <a:endParaRPr lang="en-IN" sz="1800" b="1"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800" b="1" kern="1200" dirty="0">
                          <a:solidFill>
                            <a:srgbClr val="00B050"/>
                          </a:solidFill>
                          <a:effectLst/>
                          <a:latin typeface="Times New Roman" panose="02020603050405020304" pitchFamily="18" charset="0"/>
                          <a:ea typeface="Times New Roman"/>
                          <a:cs typeface="Times New Roman" panose="02020603050405020304" pitchFamily="18" charset="0"/>
                        </a:rPr>
                        <a:t>47434.09</a:t>
                      </a:r>
                      <a:endParaRPr lang="en-IN" sz="1800" b="1"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793442930"/>
                  </a:ext>
                </a:extLst>
              </a:tr>
            </a:tbl>
          </a:graphicData>
        </a:graphic>
      </p:graphicFrame>
      <p:sp>
        <p:nvSpPr>
          <p:cNvPr id="5" name="TextBox 10"/>
          <p:cNvSpPr txBox="1">
            <a:spLocks noChangeArrowheads="1"/>
          </p:cNvSpPr>
          <p:nvPr/>
        </p:nvSpPr>
        <p:spPr bwMode="auto">
          <a:xfrm>
            <a:off x="-252536" y="6457891"/>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
        <p:nvSpPr>
          <p:cNvPr id="3" name="TextBox 2"/>
          <p:cNvSpPr txBox="1"/>
          <p:nvPr/>
        </p:nvSpPr>
        <p:spPr>
          <a:xfrm>
            <a:off x="7308304" y="6475630"/>
            <a:ext cx="2160240" cy="369887"/>
          </a:xfrm>
          <a:prstGeom prst="rect">
            <a:avLst/>
          </a:prstGeom>
          <a:noFill/>
        </p:spPr>
        <p:txBody>
          <a:bodyPr wrap="square" rtlCol="0">
            <a:spAutoFit/>
          </a:bodyPr>
          <a:lstStyle/>
          <a:p>
            <a:r>
              <a:rPr lang="en-IN" dirty="0" smtClean="0">
                <a:hlinkClick r:id="rId3" action="ppaction://hlinksldjump"/>
              </a:rPr>
              <a:t>Back to slide</a:t>
            </a:r>
            <a:endParaRPr lang="en-IN" dirty="0"/>
          </a:p>
        </p:txBody>
      </p:sp>
    </p:spTree>
    <p:extLst>
      <p:ext uri="{BB962C8B-B14F-4D97-AF65-F5344CB8AC3E}">
        <p14:creationId xmlns:p14="http://schemas.microsoft.com/office/powerpoint/2010/main" xmlns="" val="2297994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42987"/>
            <a:ext cx="9144000" cy="695575"/>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altLang="en-US" sz="2800" b="1" dirty="0" smtClean="0">
                <a:solidFill>
                  <a:srgbClr val="FFFFFF"/>
                </a:solidFill>
                <a:latin typeface="Calibri" panose="020F0502020204030204" pitchFamily="34" charset="0"/>
              </a:rPr>
              <a:t>Kerala:     Proposals </a:t>
            </a:r>
            <a:r>
              <a:rPr lang="en-US" altLang="en-US" sz="2800" b="1" dirty="0">
                <a:solidFill>
                  <a:srgbClr val="FFFFFF"/>
                </a:solidFill>
                <a:latin typeface="Calibri" panose="020F0502020204030204" pitchFamily="34" charset="0"/>
              </a:rPr>
              <a:t>and Recommendations  </a:t>
            </a:r>
          </a:p>
        </p:txBody>
      </p:sp>
      <p:graphicFrame>
        <p:nvGraphicFramePr>
          <p:cNvPr id="7" name="Table 6"/>
          <p:cNvGraphicFramePr>
            <a:graphicFrameLocks noGrp="1"/>
          </p:cNvGraphicFramePr>
          <p:nvPr>
            <p:extLst>
              <p:ext uri="{D42A27DB-BD31-4B8C-83A1-F6EECF244321}">
                <p14:modId xmlns:p14="http://schemas.microsoft.com/office/powerpoint/2010/main" xmlns="" val="3888203336"/>
              </p:ext>
            </p:extLst>
          </p:nvPr>
        </p:nvGraphicFramePr>
        <p:xfrm>
          <a:off x="-1" y="652589"/>
          <a:ext cx="8991601" cy="5087176"/>
        </p:xfrm>
        <a:graphic>
          <a:graphicData uri="http://schemas.openxmlformats.org/drawingml/2006/table">
            <a:tbl>
              <a:tblPr/>
              <a:tblGrid>
                <a:gridCol w="578268">
                  <a:extLst>
                    <a:ext uri="{9D8B030D-6E8A-4147-A177-3AD203B41FA5}">
                      <a16:colId xmlns:a16="http://schemas.microsoft.com/office/drawing/2014/main" xmlns="" val="20000"/>
                    </a:ext>
                  </a:extLst>
                </a:gridCol>
                <a:gridCol w="2764336">
                  <a:extLst>
                    <a:ext uri="{9D8B030D-6E8A-4147-A177-3AD203B41FA5}">
                      <a16:colId xmlns:a16="http://schemas.microsoft.com/office/drawing/2014/main" xmlns="" val="20001"/>
                    </a:ext>
                  </a:extLst>
                </a:gridCol>
                <a:gridCol w="1452917">
                  <a:extLst>
                    <a:ext uri="{9D8B030D-6E8A-4147-A177-3AD203B41FA5}">
                      <a16:colId xmlns:a16="http://schemas.microsoft.com/office/drawing/2014/main" xmlns="" val="20002"/>
                    </a:ext>
                  </a:extLst>
                </a:gridCol>
                <a:gridCol w="2087933">
                  <a:extLst>
                    <a:ext uri="{9D8B030D-6E8A-4147-A177-3AD203B41FA5}">
                      <a16:colId xmlns:a16="http://schemas.microsoft.com/office/drawing/2014/main" xmlns="" val="20003"/>
                    </a:ext>
                  </a:extLst>
                </a:gridCol>
                <a:gridCol w="2108147">
                  <a:extLst>
                    <a:ext uri="{9D8B030D-6E8A-4147-A177-3AD203B41FA5}">
                      <a16:colId xmlns:a16="http://schemas.microsoft.com/office/drawing/2014/main" xmlns="" val="20004"/>
                    </a:ext>
                  </a:extLst>
                </a:gridCol>
              </a:tblGrid>
              <a:tr h="5835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rPr>
                        <a:t>S. </a:t>
                      </a: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N</a:t>
                      </a:r>
                      <a:endPar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rPr>
                        <a:t>Component</a:t>
                      </a:r>
                      <a:endPar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rPr>
                        <a:t>PAB Approval </a:t>
                      </a: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2018-19</a:t>
                      </a:r>
                      <a:endPar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rPr>
                        <a:t>Proposal for</a:t>
                      </a:r>
                      <a:endPar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2019-20</a:t>
                      </a:r>
                      <a:endPar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B050"/>
                          </a:solidFill>
                          <a:effectLst/>
                          <a:latin typeface="Times New Roman" panose="02020603050405020304" pitchFamily="18" charset="0"/>
                          <a:ea typeface="Times New Roman"/>
                          <a:cs typeface="Times New Roman" panose="02020603050405020304" pitchFamily="18" charset="0"/>
                        </a:rPr>
                        <a:t>Recommendation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B050"/>
                          </a:solidFill>
                          <a:effectLst/>
                          <a:latin typeface="Times New Roman" panose="02020603050405020304" pitchFamily="18" charset="0"/>
                          <a:ea typeface="Times New Roman"/>
                          <a:cs typeface="Times New Roman" panose="02020603050405020304" pitchFamily="18" charset="0"/>
                        </a:rPr>
                        <a:t>2019-20</a:t>
                      </a:r>
                      <a:endParaRPr lang="en-US" sz="16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2466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1</a:t>
                      </a:r>
                      <a:endPar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Children (Pry)</a:t>
                      </a:r>
                      <a:endPar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rPr>
                        <a:t>1584234</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rgbClr val="0000CC"/>
                          </a:solidFill>
                          <a:effectLst/>
                          <a:latin typeface="Times New Roman" panose="02020603050405020304" pitchFamily="18" charset="0"/>
                          <a:ea typeface="Times New Roman"/>
                          <a:cs typeface="Times New Roman" panose="02020603050405020304" pitchFamily="18" charset="0"/>
                        </a:rPr>
                        <a:t>1611174</a:t>
                      </a:r>
                      <a:endParaRPr lang="en-IN" sz="1600" b="0" kern="1200">
                        <a:solidFill>
                          <a:srgbClr val="0000CC"/>
                        </a:solidFill>
                        <a:effectLst/>
                        <a:latin typeface="Times New Roman" panose="02020603050405020304" pitchFamily="18" charset="0"/>
                        <a:ea typeface="Times New Roman"/>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rgbClr val="00B050"/>
                          </a:solidFill>
                          <a:effectLst/>
                          <a:latin typeface="Times New Roman" panose="02020603050405020304" pitchFamily="18" charset="0"/>
                          <a:ea typeface="Times New Roman"/>
                          <a:cs typeface="Times New Roman" panose="02020603050405020304" pitchFamily="18" charset="0"/>
                        </a:rPr>
                        <a:t>1611174</a:t>
                      </a:r>
                      <a:endParaRPr lang="en-IN" sz="1600" b="0" kern="120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466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2</a:t>
                      </a:r>
                      <a:endPar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Children (U Pry)</a:t>
                      </a:r>
                      <a:endPar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rgbClr val="0000CC"/>
                          </a:solidFill>
                          <a:effectLst/>
                          <a:latin typeface="Times New Roman" panose="02020603050405020304" pitchFamily="18" charset="0"/>
                          <a:ea typeface="Times New Roman"/>
                          <a:cs typeface="Times New Roman" panose="02020603050405020304" pitchFamily="18" charset="0"/>
                        </a:rPr>
                        <a:t>1070573</a:t>
                      </a:r>
                      <a:endParaRPr lang="en-IN" sz="1600" b="0" kern="120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rPr>
                        <a:t>988980</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effectLst/>
                          <a:latin typeface="Times New Roman" panose="02020603050405020304" pitchFamily="18" charset="0"/>
                          <a:ea typeface="Times New Roman"/>
                          <a:cs typeface="Times New Roman" panose="02020603050405020304" pitchFamily="18" charset="0"/>
                        </a:rPr>
                        <a:t>988980</a:t>
                      </a:r>
                      <a:endParaRPr lang="en-IN" sz="16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466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3</a:t>
                      </a:r>
                      <a:endPar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NCLP</a:t>
                      </a:r>
                      <a:endPar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rgbClr val="0000CC"/>
                          </a:solidFill>
                          <a:effectLst/>
                          <a:latin typeface="Times New Roman" panose="02020603050405020304" pitchFamily="18" charset="0"/>
                          <a:ea typeface="Times New Roman"/>
                          <a:cs typeface="Times New Roman" panose="02020603050405020304" pitchFamily="18" charset="0"/>
                        </a:rPr>
                        <a:t>0</a:t>
                      </a:r>
                      <a:endParaRPr lang="en-IN" sz="1600" b="0" kern="120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rgbClr val="0000CC"/>
                          </a:solidFill>
                          <a:effectLst/>
                          <a:latin typeface="Times New Roman" panose="02020603050405020304" pitchFamily="18" charset="0"/>
                          <a:ea typeface="Times New Roman"/>
                          <a:cs typeface="Times New Roman" panose="02020603050405020304" pitchFamily="18" charset="0"/>
                        </a:rPr>
                        <a:t>0</a:t>
                      </a:r>
                      <a:endParaRPr lang="en-IN" sz="1600" b="0" kern="120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effectLst/>
                          <a:latin typeface="Times New Roman" panose="02020603050405020304" pitchFamily="18" charset="0"/>
                          <a:ea typeface="Times New Roman"/>
                          <a:cs typeface="Times New Roman" panose="02020603050405020304" pitchFamily="18" charset="0"/>
                        </a:rPr>
                        <a:t>0</a:t>
                      </a:r>
                      <a:endParaRPr lang="en-IN" sz="16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466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4</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Working Days – Pry </a:t>
                      </a:r>
                      <a:endPar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200  </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200  </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B050"/>
                          </a:solidFill>
                          <a:effectLst/>
                          <a:latin typeface="Times New Roman" panose="02020603050405020304" pitchFamily="18" charset="0"/>
                          <a:ea typeface="Times New Roman"/>
                          <a:cs typeface="Times New Roman" panose="02020603050405020304" pitchFamily="18" charset="0"/>
                        </a:rPr>
                        <a:t>200  </a:t>
                      </a:r>
                      <a:endParaRPr lang="en-IN" sz="16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466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5</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Working Days – </a:t>
                      </a:r>
                      <a:r>
                        <a:rPr lang="en-IN" sz="1600" b="0" kern="1200" dirty="0" err="1" smtClean="0">
                          <a:solidFill>
                            <a:srgbClr val="0000CC"/>
                          </a:solidFill>
                          <a:effectLst/>
                          <a:latin typeface="Times New Roman" panose="02020603050405020304" pitchFamily="18" charset="0"/>
                          <a:ea typeface="Times New Roman"/>
                          <a:cs typeface="Times New Roman" panose="02020603050405020304" pitchFamily="18" charset="0"/>
                        </a:rPr>
                        <a:t>U.Pry</a:t>
                      </a:r>
                      <a:endPar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220</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220</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B050"/>
                          </a:solidFill>
                          <a:effectLst/>
                          <a:latin typeface="Times New Roman" panose="02020603050405020304" pitchFamily="18" charset="0"/>
                          <a:ea typeface="Times New Roman"/>
                          <a:cs typeface="Times New Roman" panose="02020603050405020304" pitchFamily="18" charset="0"/>
                        </a:rPr>
                        <a:t>220</a:t>
                      </a:r>
                      <a:endParaRPr lang="en-IN" sz="16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466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6</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Cook cum Helper</a:t>
                      </a:r>
                      <a:endPar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17673</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17673</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B050"/>
                          </a:solidFill>
                          <a:effectLst/>
                          <a:latin typeface="Times New Roman" panose="02020603050405020304" pitchFamily="18" charset="0"/>
                          <a:ea typeface="Times New Roman"/>
                          <a:cs typeface="Times New Roman" panose="02020603050405020304" pitchFamily="18" charset="0"/>
                        </a:rPr>
                        <a:t>17673</a:t>
                      </a:r>
                      <a:endParaRPr lang="en-IN" sz="16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466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7</a:t>
                      </a:r>
                      <a:endPar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kitchen-cum-stores</a:t>
                      </a:r>
                      <a:endParaRPr lang="en-IN" sz="1600" dirty="0"/>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B050"/>
                          </a:solidFill>
                          <a:effectLst/>
                          <a:latin typeface="Times New Roman" panose="02020603050405020304" pitchFamily="18" charset="0"/>
                          <a:ea typeface="Times New Roman"/>
                          <a:cs typeface="Times New Roman" panose="02020603050405020304" pitchFamily="18" charset="0"/>
                        </a:rPr>
                        <a:t>0</a:t>
                      </a:r>
                      <a:endParaRPr lang="en-IN" sz="16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614588901"/>
                  </a:ext>
                </a:extLst>
              </a:tr>
              <a:tr h="4850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8</a:t>
                      </a:r>
                      <a:endPar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rPr>
                        <a:t>Repair of kitchen-cum-stores</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rPr>
                        <a:t>0</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rPr>
                        <a:t>1285</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effectLst/>
                          <a:latin typeface="Times New Roman" panose="02020603050405020304" pitchFamily="18" charset="0"/>
                          <a:ea typeface="Times New Roman"/>
                          <a:cs typeface="Times New Roman" panose="02020603050405020304" pitchFamily="18" charset="0"/>
                        </a:rPr>
                        <a:t>1285</a:t>
                      </a:r>
                      <a:endParaRPr lang="en-IN" sz="16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244621669"/>
                  </a:ext>
                </a:extLst>
              </a:tr>
              <a:tr h="2438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9</a:t>
                      </a:r>
                      <a:endPar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Kitchen Devices (New)</a:t>
                      </a:r>
                      <a:endPar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B050"/>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335124426"/>
                  </a:ext>
                </a:extLst>
              </a:tr>
              <a:tr h="2438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10</a:t>
                      </a:r>
                      <a:endPar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Kitchen Devices (Rep.)</a:t>
                      </a:r>
                      <a:endPar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B050"/>
                          </a:solidFill>
                          <a:effectLst/>
                          <a:latin typeface="Times New Roman" panose="02020603050405020304" pitchFamily="18" charset="0"/>
                          <a:ea typeface="Times New Roman"/>
                          <a:cs typeface="Times New Roman" panose="02020603050405020304" pitchFamily="18" charset="0"/>
                        </a:rPr>
                        <a:t>0</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30849965"/>
                  </a:ext>
                </a:extLst>
              </a:tr>
              <a:tr h="2466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11</a:t>
                      </a:r>
                      <a:endPar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rPr>
                        <a:t>School </a:t>
                      </a: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Nutrition Gardens</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rPr>
                        <a:t>0</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12341</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B050"/>
                          </a:solidFill>
                          <a:effectLst/>
                          <a:latin typeface="Times New Roman" panose="02020603050405020304" pitchFamily="18" charset="0"/>
                          <a:ea typeface="Times New Roman"/>
                          <a:cs typeface="Times New Roman" panose="02020603050405020304" pitchFamily="18" charset="0"/>
                        </a:rPr>
                        <a:t>12341</a:t>
                      </a:r>
                      <a:endParaRPr lang="en-IN" sz="1600" b="0"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791998614"/>
                  </a:ext>
                </a:extLst>
              </a:tr>
              <a:tr h="1238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12</a:t>
                      </a:r>
                      <a:endParaRPr lang="en-US"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Supplementary Nutrition </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NA</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CC"/>
                          </a:solidFill>
                          <a:effectLst/>
                          <a:latin typeface="Times New Roman" panose="02020603050405020304" pitchFamily="18" charset="0"/>
                          <a:ea typeface="Times New Roman"/>
                          <a:cs typeface="Times New Roman" panose="02020603050405020304" pitchFamily="18" charset="0"/>
                        </a:rPr>
                        <a:t>One seasonal fruit once in month for 1611174 in Primary classes and 988980 in Upper Primary classes</a:t>
                      </a:r>
                      <a:endParaRPr lang="en-IN" sz="1600" b="0"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B050"/>
                          </a:solidFill>
                          <a:effectLst/>
                          <a:latin typeface="Times New Roman" panose="02020603050405020304" pitchFamily="18" charset="0"/>
                          <a:ea typeface="Times New Roman"/>
                          <a:cs typeface="Times New Roman" panose="02020603050405020304" pitchFamily="18" charset="0"/>
                        </a:rPr>
                        <a:t>One seasonal fruit once in month for 1611174 in Primary classes and 988980 in Upper Primary classes</a:t>
                      </a:r>
                      <a:endParaRPr lang="en-IN" sz="1600" b="0" kern="1200" dirty="0" smtClean="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666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1" kern="1200" dirty="0" smtClean="0">
                          <a:solidFill>
                            <a:srgbClr val="0000CC"/>
                          </a:solidFill>
                          <a:effectLst/>
                          <a:latin typeface="Times New Roman" panose="02020603050405020304" pitchFamily="18" charset="0"/>
                          <a:ea typeface="Times New Roman"/>
                          <a:cs typeface="Times New Roman" panose="02020603050405020304" pitchFamily="18" charset="0"/>
                        </a:rPr>
                        <a:t>Central Assistance (</a:t>
                      </a:r>
                      <a:r>
                        <a:rPr lang="en-IN" sz="1600" b="1" kern="1200" dirty="0" err="1" smtClean="0">
                          <a:solidFill>
                            <a:srgbClr val="0000CC"/>
                          </a:solidFill>
                          <a:effectLst/>
                          <a:latin typeface="Times New Roman" panose="02020603050405020304" pitchFamily="18" charset="0"/>
                          <a:ea typeface="Times New Roman"/>
                          <a:cs typeface="Times New Roman" panose="02020603050405020304" pitchFamily="18" charset="0"/>
                        </a:rPr>
                        <a:t>Rs</a:t>
                      </a:r>
                      <a:r>
                        <a:rPr lang="en-IN" sz="1600" b="1" kern="1200" dirty="0" smtClean="0">
                          <a:solidFill>
                            <a:srgbClr val="0000CC"/>
                          </a:solidFill>
                          <a:effectLst/>
                          <a:latin typeface="Times New Roman" panose="02020603050405020304" pitchFamily="18" charset="0"/>
                          <a:ea typeface="Times New Roman"/>
                          <a:cs typeface="Times New Roman" panose="02020603050405020304" pitchFamily="18" charset="0"/>
                        </a:rPr>
                        <a:t>. in Lakh)</a:t>
                      </a: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45430" marR="45430" marT="630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00CC"/>
                          </a:solidFill>
                          <a:effectLst/>
                          <a:latin typeface="Times New Roman" panose="02020603050405020304" pitchFamily="18" charset="0"/>
                          <a:ea typeface="Times New Roman"/>
                          <a:cs typeface="Times New Roman" panose="02020603050405020304" pitchFamily="18" charset="0"/>
                        </a:rPr>
                        <a:t>21224.59</a:t>
                      </a:r>
                      <a:endParaRPr lang="en-IN" sz="1600" b="1"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rgbClr val="0000CC"/>
                          </a:solidFill>
                          <a:effectLst/>
                          <a:latin typeface="Times New Roman" panose="02020603050405020304" pitchFamily="18" charset="0"/>
                          <a:ea typeface="Times New Roman"/>
                          <a:cs typeface="Times New Roman" panose="02020603050405020304" pitchFamily="18" charset="0"/>
                        </a:rPr>
                        <a:t>22544.72</a:t>
                      </a:r>
                      <a:endParaRPr lang="en-IN" sz="1600" b="1" kern="1200" dirty="0">
                        <a:solidFill>
                          <a:srgbClr val="0000CC"/>
                        </a:solidFill>
                        <a:effectLst/>
                        <a:latin typeface="Times New Roman" panose="02020603050405020304" pitchFamily="18" charset="0"/>
                        <a:ea typeface="Times New Roman"/>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rgbClr val="00B050"/>
                          </a:solidFill>
                          <a:effectLst/>
                          <a:latin typeface="Times New Roman" panose="02020603050405020304" pitchFamily="18" charset="0"/>
                          <a:ea typeface="Times New Roman"/>
                          <a:cs typeface="Times New Roman" panose="02020603050405020304" pitchFamily="18" charset="0"/>
                        </a:rPr>
                        <a:t>22544.72</a:t>
                      </a:r>
                      <a:endParaRPr lang="en-IN" sz="1600" b="1" kern="12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193460324"/>
                  </a:ext>
                </a:extLst>
              </a:tr>
            </a:tbl>
          </a:graphicData>
        </a:graphic>
      </p:graphicFrame>
      <p:sp>
        <p:nvSpPr>
          <p:cNvPr id="5" name="TextBox 10"/>
          <p:cNvSpPr txBox="1">
            <a:spLocks noChangeArrowheads="1"/>
          </p:cNvSpPr>
          <p:nvPr/>
        </p:nvSpPr>
        <p:spPr bwMode="auto">
          <a:xfrm>
            <a:off x="-252536" y="6457891"/>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sp>
        <p:nvSpPr>
          <p:cNvPr id="6" name="TextBox 5"/>
          <p:cNvSpPr txBox="1"/>
          <p:nvPr/>
        </p:nvSpPr>
        <p:spPr>
          <a:xfrm>
            <a:off x="7308304" y="6400800"/>
            <a:ext cx="1800201" cy="369332"/>
          </a:xfrm>
          <a:prstGeom prst="rect">
            <a:avLst/>
          </a:prstGeom>
          <a:solidFill>
            <a:srgbClr val="92D050"/>
          </a:solidFill>
        </p:spPr>
        <p:txBody>
          <a:bodyPr wrap="square" rtlCol="0">
            <a:spAutoFit/>
          </a:bodyPr>
          <a:lstStyle/>
          <a:p>
            <a:r>
              <a:rPr lang="en-IN" dirty="0" smtClean="0">
                <a:solidFill>
                  <a:srgbClr val="00B0F0"/>
                </a:solidFill>
                <a:hlinkClick r:id="rId3" action="ppaction://hlinksldjump"/>
              </a:rPr>
              <a:t>Back to slide </a:t>
            </a:r>
            <a:endParaRPr lang="en-IN" dirty="0">
              <a:solidFill>
                <a:srgbClr val="00B0F0"/>
              </a:solidFill>
            </a:endParaRPr>
          </a:p>
        </p:txBody>
      </p:sp>
    </p:spTree>
    <p:extLst>
      <p:ext uri="{BB962C8B-B14F-4D97-AF65-F5344CB8AC3E}">
        <p14:creationId xmlns:p14="http://schemas.microsoft.com/office/powerpoint/2010/main" xmlns="" val="3792524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sz="2800" b="1" dirty="0">
                <a:solidFill>
                  <a:srgbClr val="FFFFFF"/>
                </a:solidFill>
                <a:latin typeface="Calibri" panose="020F0502020204030204" pitchFamily="34" charset="0"/>
                <a:ea typeface="+mj-ea"/>
                <a:cs typeface="+mj-cs"/>
              </a:rPr>
              <a:t>Coverage of Children (Primary &amp; U. Primary)</a:t>
            </a:r>
          </a:p>
        </p:txBody>
      </p:sp>
      <p:graphicFrame>
        <p:nvGraphicFramePr>
          <p:cNvPr id="9" name="Chart 8"/>
          <p:cNvGraphicFramePr/>
          <p:nvPr>
            <p:extLst>
              <p:ext uri="{D42A27DB-BD31-4B8C-83A1-F6EECF244321}">
                <p14:modId xmlns:p14="http://schemas.microsoft.com/office/powerpoint/2010/main" xmlns="" val="514659415"/>
              </p:ext>
            </p:extLst>
          </p:nvPr>
        </p:nvGraphicFramePr>
        <p:xfrm>
          <a:off x="5105400" y="1295400"/>
          <a:ext cx="3752880" cy="4876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2581067217"/>
              </p:ext>
            </p:extLst>
          </p:nvPr>
        </p:nvGraphicFramePr>
        <p:xfrm>
          <a:off x="214282" y="1412777"/>
          <a:ext cx="4857784" cy="4363065"/>
        </p:xfrm>
        <a:graphic>
          <a:graphicData uri="http://schemas.openxmlformats.org/drawingml/2006/table">
            <a:tbl>
              <a:tblPr firstRow="1" bandRow="1">
                <a:tableStyleId>{5C22544A-7EE6-4342-B048-85BDC9FD1C3A}</a:tableStyleId>
              </a:tblPr>
              <a:tblGrid>
                <a:gridCol w="807118">
                  <a:extLst>
                    <a:ext uri="{9D8B030D-6E8A-4147-A177-3AD203B41FA5}">
                      <a16:colId xmlns:a16="http://schemas.microsoft.com/office/drawing/2014/main" xmlns="" val="20000"/>
                    </a:ext>
                  </a:extLst>
                </a:gridCol>
                <a:gridCol w="715471">
                  <a:extLst>
                    <a:ext uri="{9D8B030D-6E8A-4147-A177-3AD203B41FA5}">
                      <a16:colId xmlns:a16="http://schemas.microsoft.com/office/drawing/2014/main" xmlns="" val="20001"/>
                    </a:ext>
                  </a:extLst>
                </a:gridCol>
                <a:gridCol w="797546">
                  <a:extLst>
                    <a:ext uri="{9D8B030D-6E8A-4147-A177-3AD203B41FA5}">
                      <a16:colId xmlns:a16="http://schemas.microsoft.com/office/drawing/2014/main" xmlns="" val="20002"/>
                    </a:ext>
                  </a:extLst>
                </a:gridCol>
                <a:gridCol w="455742">
                  <a:extLst>
                    <a:ext uri="{9D8B030D-6E8A-4147-A177-3AD203B41FA5}">
                      <a16:colId xmlns:a16="http://schemas.microsoft.com/office/drawing/2014/main" xmlns="" val="20003"/>
                    </a:ext>
                  </a:extLst>
                </a:gridCol>
                <a:gridCol w="693969">
                  <a:extLst>
                    <a:ext uri="{9D8B030D-6E8A-4147-A177-3AD203B41FA5}">
                      <a16:colId xmlns:a16="http://schemas.microsoft.com/office/drawing/2014/main" xmlns="" val="20004"/>
                    </a:ext>
                  </a:extLst>
                </a:gridCol>
                <a:gridCol w="693969">
                  <a:extLst>
                    <a:ext uri="{9D8B030D-6E8A-4147-A177-3AD203B41FA5}">
                      <a16:colId xmlns:a16="http://schemas.microsoft.com/office/drawing/2014/main" xmlns="" val="20005"/>
                    </a:ext>
                  </a:extLst>
                </a:gridCol>
                <a:gridCol w="693969">
                  <a:extLst>
                    <a:ext uri="{9D8B030D-6E8A-4147-A177-3AD203B41FA5}">
                      <a16:colId xmlns:a16="http://schemas.microsoft.com/office/drawing/2014/main" xmlns="" val="20006"/>
                    </a:ext>
                  </a:extLst>
                </a:gridCol>
              </a:tblGrid>
              <a:tr h="584395">
                <a:tc gridSpan="4">
                  <a:txBody>
                    <a:bodyPr/>
                    <a:lstStyle/>
                    <a:p>
                      <a:pPr algn="ctr" fontAlgn="b"/>
                      <a:r>
                        <a:rPr lang="en-US" sz="1600" b="1" i="0" u="none" strike="noStrike" dirty="0">
                          <a:solidFill>
                            <a:schemeClr val="bg1"/>
                          </a:solidFill>
                          <a:effectLst>
                            <a:outerShdw blurRad="38100" dist="38100" dir="2700000" algn="tl">
                              <a:srgbClr val="000000">
                                <a:alpha val="43137"/>
                              </a:srgbClr>
                            </a:outerShdw>
                          </a:effectLst>
                          <a:latin typeface="Calibri"/>
                        </a:rPr>
                        <a:t>Children</a:t>
                      </a:r>
                    </a:p>
                    <a:p>
                      <a:pPr algn="ctr" fontAlgn="b"/>
                      <a:r>
                        <a:rPr lang="en-US" sz="1600" b="1" i="0" u="none" strike="noStrike" dirty="0">
                          <a:solidFill>
                            <a:schemeClr val="bg1"/>
                          </a:solidFill>
                          <a:effectLst>
                            <a:outerShdw blurRad="38100" dist="38100" dir="2700000" algn="tl">
                              <a:srgbClr val="000000">
                                <a:alpha val="43137"/>
                              </a:srgbClr>
                            </a:outerShdw>
                          </a:effectLst>
                          <a:latin typeface="Calibri"/>
                        </a:rPr>
                        <a:t> (Primary)</a:t>
                      </a:r>
                    </a:p>
                  </a:txBody>
                  <a:tcPr marL="9525" marR="9525" marT="9525" marB="0" anchor="ctr"/>
                </a:tc>
                <a:tc hMerge="1">
                  <a:txBody>
                    <a:bodyPr/>
                    <a:lstStyle/>
                    <a:p>
                      <a:endParaRPr lang="en-IN"/>
                    </a:p>
                  </a:txBody>
                  <a:tcPr/>
                </a:tc>
                <a:tc hMerge="1">
                  <a:txBody>
                    <a:bodyPr/>
                    <a:lstStyle/>
                    <a:p>
                      <a:endParaRPr lang="en-US"/>
                    </a:p>
                  </a:txBody>
                  <a:tcPr/>
                </a:tc>
                <a:tc hMerge="1">
                  <a:txBody>
                    <a:bodyPr/>
                    <a:lstStyle/>
                    <a:p>
                      <a:endParaRPr lang="en-US"/>
                    </a:p>
                  </a:txBody>
                  <a:tcPr/>
                </a:tc>
                <a:tc gridSpan="3">
                  <a:txBody>
                    <a:bodyPr/>
                    <a:lstStyle/>
                    <a:p>
                      <a:pPr algn="ctr" fontAlgn="b"/>
                      <a:r>
                        <a:rPr lang="en-US" sz="1600" b="1" i="0" u="none" strike="noStrike" dirty="0">
                          <a:solidFill>
                            <a:schemeClr val="bg1"/>
                          </a:solidFill>
                          <a:effectLst>
                            <a:outerShdw blurRad="38100" dist="38100" dir="2700000" algn="tl">
                              <a:srgbClr val="000000">
                                <a:alpha val="43137"/>
                              </a:srgbClr>
                            </a:outerShdw>
                          </a:effectLst>
                          <a:latin typeface="Calibri"/>
                        </a:rPr>
                        <a:t>Children</a:t>
                      </a:r>
                    </a:p>
                    <a:p>
                      <a:pPr algn="ctr" fontAlgn="b"/>
                      <a:r>
                        <a:rPr lang="en-US" sz="1600" b="1" i="0" u="none" strike="noStrike" dirty="0">
                          <a:solidFill>
                            <a:schemeClr val="bg1"/>
                          </a:solidFill>
                          <a:effectLst>
                            <a:outerShdw blurRad="38100" dist="38100" dir="2700000" algn="tl">
                              <a:srgbClr val="000000">
                                <a:alpha val="43137"/>
                              </a:srgbClr>
                            </a:outerShdw>
                          </a:effectLst>
                          <a:latin typeface="Calibri"/>
                        </a:rPr>
                        <a:t> (Upper Primary)</a:t>
                      </a: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167140">
                <a:tc>
                  <a:txBody>
                    <a:bodyPr/>
                    <a:lstStyle/>
                    <a:p>
                      <a:pPr algn="ctr"/>
                      <a:r>
                        <a:rPr lang="en-IN" sz="1100" dirty="0"/>
                        <a:t>State</a:t>
                      </a:r>
                    </a:p>
                  </a:txBody>
                  <a:tcPr marL="9525" marR="9525" marT="9525" marB="0" anchor="ctr"/>
                </a:tc>
                <a:tc>
                  <a:txBody>
                    <a:bodyPr/>
                    <a:lstStyle/>
                    <a:p>
                      <a:pPr algn="ctr" fontAlgn="b"/>
                      <a:r>
                        <a:rPr lang="en-US" sz="1100" b="0" i="0" u="none" strike="noStrike" dirty="0">
                          <a:solidFill>
                            <a:srgbClr val="000000"/>
                          </a:solidFill>
                          <a:latin typeface="Calibri"/>
                        </a:rPr>
                        <a:t>PAB Approval</a:t>
                      </a:r>
                    </a:p>
                  </a:txBody>
                  <a:tcPr marL="9525" marR="9525" marT="9525" marB="0" anchor="ctr"/>
                </a:tc>
                <a:tc>
                  <a:txBody>
                    <a:bodyPr/>
                    <a:lstStyle/>
                    <a:p>
                      <a:pPr algn="ctr" fontAlgn="b"/>
                      <a:r>
                        <a:rPr lang="en-US" sz="1100" b="0" i="0" u="none" strike="noStrike" dirty="0">
                          <a:solidFill>
                            <a:srgbClr val="000000"/>
                          </a:solidFill>
                          <a:latin typeface="Calibri"/>
                        </a:rPr>
                        <a:t>Coverage</a:t>
                      </a:r>
                    </a:p>
                  </a:txBody>
                  <a:tcPr marL="9525" marR="9525" marT="9525" marB="0" anchor="ctr"/>
                </a:tc>
                <a:tc>
                  <a:txBody>
                    <a:bodyPr/>
                    <a:lstStyle/>
                    <a:p>
                      <a:pPr algn="ctr" fontAlgn="b"/>
                      <a:r>
                        <a:rPr lang="en-US" sz="1100" b="0" i="0" u="none" strike="noStrike" dirty="0">
                          <a:solidFill>
                            <a:srgbClr val="000000"/>
                          </a:solidFill>
                          <a:latin typeface="Calibri"/>
                        </a:rPr>
                        <a:t>%age </a:t>
                      </a:r>
                    </a:p>
                  </a:txBody>
                  <a:tcPr marL="9525" marR="9525" marT="9525" marB="0" anchor="ctr"/>
                </a:tc>
                <a:tc>
                  <a:txBody>
                    <a:bodyPr/>
                    <a:lstStyle/>
                    <a:p>
                      <a:pPr algn="ctr" fontAlgn="b"/>
                      <a:r>
                        <a:rPr lang="en-US" sz="1100" b="0" i="0" u="none" strike="noStrike" dirty="0">
                          <a:solidFill>
                            <a:srgbClr val="000000"/>
                          </a:solidFill>
                          <a:latin typeface="Calibri"/>
                        </a:rPr>
                        <a:t>PAB Approval</a:t>
                      </a:r>
                    </a:p>
                  </a:txBody>
                  <a:tcPr marL="9525" marR="9525" marT="9525" marB="0" anchor="ctr"/>
                </a:tc>
                <a:tc>
                  <a:txBody>
                    <a:bodyPr/>
                    <a:lstStyle/>
                    <a:p>
                      <a:pPr algn="ctr" fontAlgn="b"/>
                      <a:r>
                        <a:rPr lang="en-US" sz="1100" b="0" i="0" u="none" strike="noStrike" dirty="0">
                          <a:solidFill>
                            <a:srgbClr val="000000"/>
                          </a:solidFill>
                          <a:latin typeface="Calibri"/>
                        </a:rPr>
                        <a:t>Coverage</a:t>
                      </a:r>
                    </a:p>
                  </a:txBody>
                  <a:tcPr marL="9525" marR="9525" marT="9525" marB="0" anchor="ctr"/>
                </a:tc>
                <a:tc>
                  <a:txBody>
                    <a:bodyPr/>
                    <a:lstStyle/>
                    <a:p>
                      <a:pPr algn="ctr" fontAlgn="b"/>
                      <a:r>
                        <a:rPr lang="en-US" sz="1100" b="0" i="0" u="none" strike="noStrike" dirty="0">
                          <a:solidFill>
                            <a:srgbClr val="000000"/>
                          </a:solidFill>
                          <a:latin typeface="Calibri"/>
                        </a:rPr>
                        <a:t>%age </a:t>
                      </a:r>
                    </a:p>
                  </a:txBody>
                  <a:tcPr marL="9525" marR="9525" marT="9525" marB="0" anchor="ctr"/>
                </a:tc>
                <a:extLst>
                  <a:ext uri="{0D108BD9-81ED-4DB2-BD59-A6C34878D82A}">
                    <a16:rowId xmlns:a16="http://schemas.microsoft.com/office/drawing/2014/main" xmlns="" val="10001"/>
                  </a:ext>
                </a:extLst>
              </a:tr>
              <a:tr h="870510">
                <a:tc>
                  <a:txBody>
                    <a:bodyPr/>
                    <a:lstStyle/>
                    <a:p>
                      <a:pPr algn="ctr" fontAlgn="b"/>
                      <a:r>
                        <a:rPr lang="en-US" sz="1100" b="0" i="0" u="none" strike="noStrike" dirty="0">
                          <a:solidFill>
                            <a:srgbClr val="000000"/>
                          </a:solidFill>
                          <a:latin typeface="Calibri"/>
                        </a:rPr>
                        <a:t>Goa</a:t>
                      </a:r>
                    </a:p>
                  </a:txBody>
                  <a:tcPr marL="9525" marR="9525" marT="9525" marB="0" anchor="ctr"/>
                </a:tc>
                <a:tc>
                  <a:txBody>
                    <a:bodyPr/>
                    <a:lstStyle/>
                    <a:p>
                      <a:pPr algn="ctr" fontAlgn="b"/>
                      <a:r>
                        <a:rPr lang="en-US" sz="1100" b="0" i="0" u="none" strike="noStrike" dirty="0" smtClean="0">
                          <a:solidFill>
                            <a:srgbClr val="000000"/>
                          </a:solidFill>
                          <a:latin typeface="Calibri"/>
                        </a:rPr>
                        <a:t>87000</a:t>
                      </a:r>
                      <a:endParaRPr lang="en-US" sz="1100" b="0" i="0" u="none" strike="noStrike" dirty="0">
                        <a:solidFill>
                          <a:srgbClr val="000000"/>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Calibri"/>
                        </a:rPr>
                        <a:t>86327</a:t>
                      </a:r>
                    </a:p>
                  </a:txBody>
                  <a:tcPr marL="9525" marR="9525" marT="9525" marB="0" anchor="ctr"/>
                </a:tc>
                <a:tc>
                  <a:txBody>
                    <a:bodyPr/>
                    <a:lstStyle/>
                    <a:p>
                      <a:pPr algn="ctr" fontAlgn="b"/>
                      <a:r>
                        <a:rPr lang="en-US" sz="1100" b="0" i="0" u="none" strike="noStrike" dirty="0">
                          <a:solidFill>
                            <a:srgbClr val="000000"/>
                          </a:solidFill>
                          <a:latin typeface="Calibri"/>
                        </a:rPr>
                        <a:t>99%</a:t>
                      </a:r>
                    </a:p>
                  </a:txBody>
                  <a:tcPr marL="9525" marR="9525" marT="9525" marB="0" anchor="ctr"/>
                </a:tc>
                <a:tc>
                  <a:txBody>
                    <a:bodyPr/>
                    <a:lstStyle/>
                    <a:p>
                      <a:pPr algn="ctr" fontAlgn="b"/>
                      <a:r>
                        <a:rPr lang="en-US" sz="1100" b="0" i="0" u="none" strike="noStrike" dirty="0">
                          <a:solidFill>
                            <a:srgbClr val="000000"/>
                          </a:solidFill>
                          <a:latin typeface="Calibri"/>
                        </a:rPr>
                        <a:t>58500</a:t>
                      </a:r>
                    </a:p>
                  </a:txBody>
                  <a:tcPr marL="9525" marR="9525" marT="9525" marB="0" anchor="ctr"/>
                </a:tc>
                <a:tc>
                  <a:txBody>
                    <a:bodyPr/>
                    <a:lstStyle/>
                    <a:p>
                      <a:pPr algn="ctr" fontAlgn="b"/>
                      <a:r>
                        <a:rPr lang="en-US" sz="1100" b="0" i="0" u="none" strike="noStrike" dirty="0">
                          <a:solidFill>
                            <a:srgbClr val="000000"/>
                          </a:solidFill>
                          <a:latin typeface="Calibri"/>
                        </a:rPr>
                        <a:t>55137</a:t>
                      </a:r>
                    </a:p>
                  </a:txBody>
                  <a:tcPr marL="9525" marR="9525" marT="9525" marB="0" anchor="ctr"/>
                </a:tc>
                <a:tc>
                  <a:txBody>
                    <a:bodyPr/>
                    <a:lstStyle/>
                    <a:p>
                      <a:pPr algn="ctr" fontAlgn="b"/>
                      <a:r>
                        <a:rPr lang="en-US" sz="1100" b="0" i="0" u="none" strike="noStrike" dirty="0">
                          <a:solidFill>
                            <a:srgbClr val="000000"/>
                          </a:solidFill>
                          <a:latin typeface="Calibri"/>
                        </a:rPr>
                        <a:t>94%</a:t>
                      </a:r>
                    </a:p>
                  </a:txBody>
                  <a:tcPr marL="9525" marR="9525" marT="9525" marB="0" anchor="ctr"/>
                </a:tc>
                <a:extLst>
                  <a:ext uri="{0D108BD9-81ED-4DB2-BD59-A6C34878D82A}">
                    <a16:rowId xmlns:a16="http://schemas.microsoft.com/office/drawing/2014/main" xmlns="" val="10002"/>
                  </a:ext>
                </a:extLst>
              </a:tr>
              <a:tr h="870510">
                <a:tc>
                  <a:txBody>
                    <a:bodyPr/>
                    <a:lstStyle/>
                    <a:p>
                      <a:pPr algn="ctr" fontAlgn="b"/>
                      <a:r>
                        <a:rPr lang="en-US" sz="1100" b="0" i="0" u="none" strike="noStrike" dirty="0">
                          <a:solidFill>
                            <a:srgbClr val="000000"/>
                          </a:solidFill>
                          <a:latin typeface="Calibri"/>
                        </a:rPr>
                        <a:t>Gujarat</a:t>
                      </a:r>
                    </a:p>
                  </a:txBody>
                  <a:tcPr marL="9525" marR="9525" marT="9525" marB="0" anchor="ctr"/>
                </a:tc>
                <a:tc>
                  <a:txBody>
                    <a:bodyPr/>
                    <a:lstStyle/>
                    <a:p>
                      <a:pPr algn="ctr" fontAlgn="b"/>
                      <a:r>
                        <a:rPr lang="en-US" sz="1100" b="0" i="0" u="none" strike="noStrike" dirty="0">
                          <a:solidFill>
                            <a:srgbClr val="000000"/>
                          </a:solidFill>
                          <a:latin typeface="+mn-lt"/>
                        </a:rPr>
                        <a:t>2672852</a:t>
                      </a:r>
                      <a:endParaRPr lang="en-US" sz="1100" b="0" i="0" u="none" strike="noStrike" dirty="0">
                        <a:solidFill>
                          <a:srgbClr val="000000"/>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n-lt"/>
                        </a:rPr>
                        <a:t>2605009</a:t>
                      </a:r>
                      <a:endParaRPr lang="en-US" sz="1100" b="0" i="0" u="none" strike="noStrike" dirty="0">
                        <a:solidFill>
                          <a:srgbClr val="000000"/>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Calibri"/>
                        </a:rPr>
                        <a:t>97%</a:t>
                      </a:r>
                    </a:p>
                  </a:txBody>
                  <a:tcPr marL="9525" marR="9525" marT="9525" marB="0" anchor="ctr"/>
                </a:tc>
                <a:tc>
                  <a:txBody>
                    <a:bodyPr/>
                    <a:lstStyle/>
                    <a:p>
                      <a:pPr algn="ctr" fontAlgn="b"/>
                      <a:r>
                        <a:rPr lang="en-US" sz="1100" b="0" i="0" u="none" strike="noStrike" dirty="0">
                          <a:solidFill>
                            <a:srgbClr val="000000"/>
                          </a:solidFill>
                          <a:latin typeface="+mn-lt"/>
                        </a:rPr>
                        <a:t>1724388</a:t>
                      </a:r>
                      <a:endParaRPr lang="en-US" sz="1100" b="0" i="0" u="none" strike="noStrike" dirty="0">
                        <a:solidFill>
                          <a:srgbClr val="000000"/>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mn-lt"/>
                        </a:rPr>
                        <a:t>1694020</a:t>
                      </a:r>
                      <a:endParaRPr lang="en-US" sz="1100" b="0" i="0" u="none" strike="noStrike" dirty="0">
                        <a:solidFill>
                          <a:srgbClr val="000000"/>
                        </a:solidFill>
                        <a:latin typeface="Calibri"/>
                      </a:endParaRPr>
                    </a:p>
                  </a:txBody>
                  <a:tcPr marL="9525" marR="9525" marT="9525" marB="0" anchor="ctr"/>
                </a:tc>
                <a:tc>
                  <a:txBody>
                    <a:bodyPr/>
                    <a:lstStyle/>
                    <a:p>
                      <a:pPr algn="ctr" fontAlgn="b"/>
                      <a:r>
                        <a:rPr lang="en-US" sz="1100" b="0" i="0" u="none" strike="noStrike" dirty="0">
                          <a:solidFill>
                            <a:srgbClr val="000000"/>
                          </a:solidFill>
                          <a:latin typeface="Calibri"/>
                        </a:rPr>
                        <a:t>98%</a:t>
                      </a:r>
                    </a:p>
                  </a:txBody>
                  <a:tcPr marL="9525" marR="9525" marT="9525" marB="0" anchor="ctr"/>
                </a:tc>
                <a:extLst>
                  <a:ext uri="{0D108BD9-81ED-4DB2-BD59-A6C34878D82A}">
                    <a16:rowId xmlns:a16="http://schemas.microsoft.com/office/drawing/2014/main" xmlns="" val="10003"/>
                  </a:ext>
                </a:extLst>
              </a:tr>
              <a:tr h="870510">
                <a:tc>
                  <a:txBody>
                    <a:bodyPr/>
                    <a:lstStyle/>
                    <a:p>
                      <a:pPr algn="ctr" fontAlgn="b"/>
                      <a:r>
                        <a:rPr lang="en-US" sz="1100" b="0" i="0" u="none" strike="noStrike" dirty="0">
                          <a:solidFill>
                            <a:srgbClr val="000000"/>
                          </a:solidFill>
                          <a:latin typeface="Calibri"/>
                        </a:rPr>
                        <a:t>Kerala</a:t>
                      </a:r>
                    </a:p>
                  </a:txBody>
                  <a:tcPr marL="9525" marR="9525" marT="9525" marB="0" anchor="ctr"/>
                </a:tc>
                <a:tc>
                  <a:txBody>
                    <a:bodyPr/>
                    <a:lstStyle/>
                    <a:p>
                      <a:pPr algn="ctr" fontAlgn="b"/>
                      <a:r>
                        <a:rPr lang="en-US" sz="1100" b="0" i="0" u="none" strike="noStrike" dirty="0">
                          <a:solidFill>
                            <a:srgbClr val="000000"/>
                          </a:solidFill>
                          <a:latin typeface="Calibri"/>
                        </a:rPr>
                        <a:t>1584234</a:t>
                      </a:r>
                    </a:p>
                  </a:txBody>
                  <a:tcPr marL="9525" marR="9525" marT="9525" marB="0" anchor="ctr"/>
                </a:tc>
                <a:tc>
                  <a:txBody>
                    <a:bodyPr/>
                    <a:lstStyle/>
                    <a:p>
                      <a:pPr algn="ctr" fontAlgn="b"/>
                      <a:r>
                        <a:rPr lang="en-US" sz="1100" b="0" i="0" u="none" strike="noStrike" dirty="0">
                          <a:solidFill>
                            <a:srgbClr val="000000"/>
                          </a:solidFill>
                          <a:latin typeface="Calibri"/>
                        </a:rPr>
                        <a:t>1606107</a:t>
                      </a:r>
                    </a:p>
                  </a:txBody>
                  <a:tcPr marL="9525" marR="9525" marT="9525" marB="0" anchor="ctr"/>
                </a:tc>
                <a:tc>
                  <a:txBody>
                    <a:bodyPr/>
                    <a:lstStyle/>
                    <a:p>
                      <a:pPr algn="ctr" fontAlgn="b"/>
                      <a:r>
                        <a:rPr lang="en-US" sz="1100" b="0" i="0" u="none" strike="noStrike" dirty="0">
                          <a:solidFill>
                            <a:srgbClr val="000000"/>
                          </a:solidFill>
                          <a:latin typeface="Calibri"/>
                        </a:rPr>
                        <a:t>101%</a:t>
                      </a:r>
                    </a:p>
                  </a:txBody>
                  <a:tcPr marL="9525" marR="9525" marT="9525" marB="0" anchor="ctr"/>
                </a:tc>
                <a:tc>
                  <a:txBody>
                    <a:bodyPr/>
                    <a:lstStyle/>
                    <a:p>
                      <a:pPr algn="ctr" fontAlgn="b"/>
                      <a:r>
                        <a:rPr lang="en-US" sz="1100" b="0" i="0" u="none" strike="noStrike" dirty="0">
                          <a:solidFill>
                            <a:srgbClr val="000000"/>
                          </a:solidFill>
                          <a:latin typeface="Calibri"/>
                        </a:rPr>
                        <a:t>1070573</a:t>
                      </a:r>
                    </a:p>
                  </a:txBody>
                  <a:tcPr marL="9525" marR="9525" marT="9525" marB="0" anchor="ctr"/>
                </a:tc>
                <a:tc>
                  <a:txBody>
                    <a:bodyPr/>
                    <a:lstStyle/>
                    <a:p>
                      <a:pPr algn="ctr" fontAlgn="b"/>
                      <a:r>
                        <a:rPr lang="en-US" sz="1100" b="0" i="0" u="none" strike="noStrike" dirty="0">
                          <a:solidFill>
                            <a:srgbClr val="000000"/>
                          </a:solidFill>
                          <a:latin typeface="Calibri"/>
                        </a:rPr>
                        <a:t>972620</a:t>
                      </a:r>
                    </a:p>
                  </a:txBody>
                  <a:tcPr marL="9525" marR="9525" marT="9525" marB="0" anchor="ctr"/>
                </a:tc>
                <a:tc>
                  <a:txBody>
                    <a:bodyPr/>
                    <a:lstStyle/>
                    <a:p>
                      <a:pPr algn="ctr" fontAlgn="b"/>
                      <a:r>
                        <a:rPr lang="en-US" sz="1100" b="0" i="0" u="none" strike="noStrike" dirty="0">
                          <a:solidFill>
                            <a:srgbClr val="000000"/>
                          </a:solidFill>
                          <a:latin typeface="Calibri"/>
                        </a:rPr>
                        <a:t>91%</a:t>
                      </a:r>
                    </a:p>
                  </a:txBody>
                  <a:tcPr marL="9525" marR="9525" marT="9525" marB="0" anchor="ctr"/>
                </a:tc>
                <a:extLst>
                  <a:ext uri="{0D108BD9-81ED-4DB2-BD59-A6C34878D82A}">
                    <a16:rowId xmlns:a16="http://schemas.microsoft.com/office/drawing/2014/main" xmlns="" val="10004"/>
                  </a:ext>
                </a:extLst>
              </a:tr>
            </a:tbl>
          </a:graphicData>
        </a:graphic>
      </p:graphicFrame>
      <p:sp>
        <p:nvSpPr>
          <p:cNvPr id="5" name="Slide Number Placeholder 4"/>
          <p:cNvSpPr>
            <a:spLocks noGrp="1"/>
          </p:cNvSpPr>
          <p:nvPr>
            <p:ph type="sldNum" sz="quarter" idx="12"/>
          </p:nvPr>
        </p:nvSpPr>
        <p:spPr/>
        <p:txBody>
          <a:bodyPr/>
          <a:lstStyle/>
          <a:p>
            <a:fld id="{6342436F-A003-49D2-BDA8-A65B203CD7B7}" type="slidenum">
              <a:rPr lang="en-US" smtClean="0"/>
              <a:pPr/>
              <a:t>3</a:t>
            </a:fld>
            <a:endParaRPr lang="en-US"/>
          </a:p>
        </p:txBody>
      </p:sp>
      <p:sp>
        <p:nvSpPr>
          <p:cNvPr id="7" name="TextBox 10">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sz="2800" b="1" dirty="0">
                <a:solidFill>
                  <a:srgbClr val="FFFFFF"/>
                </a:solidFill>
                <a:latin typeface="Calibri" panose="020F0502020204030204" pitchFamily="34" charset="0"/>
                <a:ea typeface="+mj-ea"/>
                <a:cs typeface="+mj-cs"/>
              </a:rPr>
              <a:t>Working Days (Primary &amp; U. </a:t>
            </a:r>
            <a:r>
              <a:rPr lang="en-US" sz="2800" b="1">
                <a:solidFill>
                  <a:srgbClr val="FFFFFF"/>
                </a:solidFill>
                <a:latin typeface="Calibri" panose="020F0502020204030204" pitchFamily="34" charset="0"/>
                <a:ea typeface="+mj-ea"/>
                <a:cs typeface="+mj-cs"/>
              </a:rPr>
              <a:t>Primary)</a:t>
            </a:r>
            <a:endParaRPr lang="en-US" sz="2800" b="1" dirty="0">
              <a:solidFill>
                <a:srgbClr val="FFFFFF"/>
              </a:solidFill>
              <a:latin typeface="Calibri" panose="020F0502020204030204" pitchFamily="34" charset="0"/>
              <a:ea typeface="+mj-ea"/>
              <a:cs typeface="+mj-cs"/>
            </a:endParaRPr>
          </a:p>
        </p:txBody>
      </p:sp>
      <p:graphicFrame>
        <p:nvGraphicFramePr>
          <p:cNvPr id="9" name="Chart 8"/>
          <p:cNvGraphicFramePr/>
          <p:nvPr>
            <p:extLst>
              <p:ext uri="{D42A27DB-BD31-4B8C-83A1-F6EECF244321}">
                <p14:modId xmlns:p14="http://schemas.microsoft.com/office/powerpoint/2010/main" xmlns="" val="2529993577"/>
              </p:ext>
            </p:extLst>
          </p:nvPr>
        </p:nvGraphicFramePr>
        <p:xfrm>
          <a:off x="4857752" y="1428736"/>
          <a:ext cx="4178744" cy="466456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6342436F-A003-49D2-BDA8-A65B203CD7B7}" type="slidenum">
              <a:rPr lang="en-US" smtClean="0"/>
              <a:pPr/>
              <a:t>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391577182"/>
              </p:ext>
            </p:extLst>
          </p:nvPr>
        </p:nvGraphicFramePr>
        <p:xfrm>
          <a:off x="105225" y="1428736"/>
          <a:ext cx="4752527" cy="4664560"/>
        </p:xfrm>
        <a:graphic>
          <a:graphicData uri="http://schemas.openxmlformats.org/drawingml/2006/table">
            <a:tbl>
              <a:tblPr>
                <a:tableStyleId>{3C2FFA5D-87B4-456A-9821-1D502468CF0F}</a:tableStyleId>
              </a:tblPr>
              <a:tblGrid>
                <a:gridCol w="618277">
                  <a:extLst>
                    <a:ext uri="{9D8B030D-6E8A-4147-A177-3AD203B41FA5}">
                      <a16:colId xmlns:a16="http://schemas.microsoft.com/office/drawing/2014/main" xmlns="" val="20000"/>
                    </a:ext>
                  </a:extLst>
                </a:gridCol>
                <a:gridCol w="765964">
                  <a:extLst>
                    <a:ext uri="{9D8B030D-6E8A-4147-A177-3AD203B41FA5}">
                      <a16:colId xmlns:a16="http://schemas.microsoft.com/office/drawing/2014/main" xmlns="" val="20001"/>
                    </a:ext>
                  </a:extLst>
                </a:gridCol>
                <a:gridCol w="728548">
                  <a:extLst>
                    <a:ext uri="{9D8B030D-6E8A-4147-A177-3AD203B41FA5}">
                      <a16:colId xmlns:a16="http://schemas.microsoft.com/office/drawing/2014/main" xmlns="" val="20002"/>
                    </a:ext>
                  </a:extLst>
                </a:gridCol>
                <a:gridCol w="676175">
                  <a:extLst>
                    <a:ext uri="{9D8B030D-6E8A-4147-A177-3AD203B41FA5}">
                      <a16:colId xmlns:a16="http://schemas.microsoft.com/office/drawing/2014/main" xmlns="" val="20003"/>
                    </a:ext>
                  </a:extLst>
                </a:gridCol>
                <a:gridCol w="748513">
                  <a:extLst>
                    <a:ext uri="{9D8B030D-6E8A-4147-A177-3AD203B41FA5}">
                      <a16:colId xmlns:a16="http://schemas.microsoft.com/office/drawing/2014/main" xmlns="" val="20004"/>
                    </a:ext>
                  </a:extLst>
                </a:gridCol>
                <a:gridCol w="536118">
                  <a:extLst>
                    <a:ext uri="{9D8B030D-6E8A-4147-A177-3AD203B41FA5}">
                      <a16:colId xmlns:a16="http://schemas.microsoft.com/office/drawing/2014/main" xmlns="" val="20005"/>
                    </a:ext>
                  </a:extLst>
                </a:gridCol>
                <a:gridCol w="678932">
                  <a:extLst>
                    <a:ext uri="{9D8B030D-6E8A-4147-A177-3AD203B41FA5}">
                      <a16:colId xmlns:a16="http://schemas.microsoft.com/office/drawing/2014/main" xmlns="" val="20006"/>
                    </a:ext>
                  </a:extLst>
                </a:gridCol>
              </a:tblGrid>
              <a:tr h="600066">
                <a:tc rowSpan="2">
                  <a:txBody>
                    <a:bodyPr/>
                    <a:lstStyle/>
                    <a:p>
                      <a:pPr algn="ctr" fontAlgn="b"/>
                      <a:r>
                        <a:rPr lang="en-US" sz="1400" u="none" strike="noStrike" dirty="0" smtClean="0"/>
                        <a:t>State</a:t>
                      </a:r>
                      <a:endParaRPr lang="en-US" sz="1400" b="0" i="0" u="none" strike="noStrike" dirty="0">
                        <a:solidFill>
                          <a:srgbClr val="000000"/>
                        </a:solidFill>
                        <a:latin typeface="Calibri"/>
                      </a:endParaRPr>
                    </a:p>
                  </a:txBody>
                  <a:tcPr marL="9525" marR="9525" marT="9525" marB="0" anchor="ctr"/>
                </a:tc>
                <a:tc gridSpan="3">
                  <a:txBody>
                    <a:bodyPr/>
                    <a:lstStyle/>
                    <a:p>
                      <a:pPr algn="ctr" fontAlgn="b"/>
                      <a:r>
                        <a:rPr lang="en-US" sz="1400" u="none" strike="noStrike"/>
                        <a:t>Working Days (Pry)</a:t>
                      </a:r>
                      <a:endParaRPr lang="en-US" sz="1400" b="0" i="0" u="none" strike="noStrike">
                        <a:solidFill>
                          <a:srgbClr val="000000"/>
                        </a:solidFill>
                        <a:latin typeface="Calibri"/>
                      </a:endParaRPr>
                    </a:p>
                  </a:txBody>
                  <a:tcPr marL="9525" marR="9525" marT="9525" marB="0" anchor="ctr"/>
                </a:tc>
                <a:tc hMerge="1">
                  <a:txBody>
                    <a:bodyPr/>
                    <a:lstStyle/>
                    <a:p>
                      <a:endParaRPr lang="en-US"/>
                    </a:p>
                  </a:txBody>
                  <a:tcPr/>
                </a:tc>
                <a:tc hMerge="1">
                  <a:txBody>
                    <a:bodyPr/>
                    <a:lstStyle/>
                    <a:p>
                      <a:endParaRPr lang="en-US"/>
                    </a:p>
                  </a:txBody>
                  <a:tcPr/>
                </a:tc>
                <a:tc gridSpan="3">
                  <a:txBody>
                    <a:bodyPr/>
                    <a:lstStyle/>
                    <a:p>
                      <a:pPr algn="ctr" fontAlgn="b"/>
                      <a:r>
                        <a:rPr lang="en-US" sz="1400" u="none" strike="noStrike" dirty="0"/>
                        <a:t>Working Days (</a:t>
                      </a:r>
                      <a:r>
                        <a:rPr lang="en-US" sz="1400" u="none" strike="noStrike" dirty="0" err="1"/>
                        <a:t>U.Pry</a:t>
                      </a:r>
                      <a:r>
                        <a:rPr lang="en-US" sz="1400" u="none" strike="noStrike" dirty="0"/>
                        <a:t>)</a:t>
                      </a:r>
                      <a:endParaRPr lang="en-US" sz="1400" b="0" i="0" u="none" strike="noStrike" dirty="0">
                        <a:solidFill>
                          <a:srgbClr val="000000"/>
                        </a:solidFill>
                        <a:latin typeface="Calibri"/>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658990">
                <a:tc vMerge="1">
                  <a:txBody>
                    <a:bodyPr/>
                    <a:lstStyle/>
                    <a:p>
                      <a:endParaRPr lang="en-US"/>
                    </a:p>
                  </a:txBody>
                  <a:tcPr/>
                </a:tc>
                <a:tc>
                  <a:txBody>
                    <a:bodyPr/>
                    <a:lstStyle/>
                    <a:p>
                      <a:pPr algn="ctr" fontAlgn="b"/>
                      <a:r>
                        <a:rPr lang="en-US" sz="1400" u="none" strike="noStrike"/>
                        <a:t>PAB Approval</a:t>
                      </a:r>
                      <a:endParaRPr lang="en-US" sz="1400" b="0" i="0" u="none" strike="noStrike">
                        <a:solidFill>
                          <a:srgbClr val="000000"/>
                        </a:solidFill>
                        <a:latin typeface="Calibri"/>
                      </a:endParaRPr>
                    </a:p>
                  </a:txBody>
                  <a:tcPr marL="9525" marR="9525" marT="9525" marB="0" anchor="ctr"/>
                </a:tc>
                <a:tc>
                  <a:txBody>
                    <a:bodyPr/>
                    <a:lstStyle/>
                    <a:p>
                      <a:pPr algn="ctr" fontAlgn="b"/>
                      <a:r>
                        <a:rPr lang="en-US" sz="1400" u="none" strike="noStrike"/>
                        <a:t>Coverage</a:t>
                      </a:r>
                      <a:endParaRPr lang="en-US" sz="1400" b="0" i="0" u="none" strike="noStrike">
                        <a:solidFill>
                          <a:srgbClr val="000000"/>
                        </a:solidFill>
                        <a:latin typeface="Calibri"/>
                      </a:endParaRPr>
                    </a:p>
                  </a:txBody>
                  <a:tcPr marL="9525" marR="9525" marT="9525" marB="0" anchor="ctr"/>
                </a:tc>
                <a:tc>
                  <a:txBody>
                    <a:bodyPr/>
                    <a:lstStyle/>
                    <a:p>
                      <a:pPr algn="ctr" fontAlgn="b"/>
                      <a:r>
                        <a:rPr lang="en-US" sz="1400" u="none" strike="noStrike" dirty="0"/>
                        <a:t>%age </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a:t>PAB Approval</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a:t>Coverage</a:t>
                      </a:r>
                      <a:endParaRPr lang="en-US" sz="1400" b="0" i="0" u="none" strike="noStrike" dirty="0">
                        <a:solidFill>
                          <a:srgbClr val="000000"/>
                        </a:solidFill>
                        <a:latin typeface="Calibri"/>
                      </a:endParaRPr>
                    </a:p>
                  </a:txBody>
                  <a:tcPr marL="9525" marR="9525" marT="9525" marB="0" anchor="ctr"/>
                </a:tc>
                <a:tc>
                  <a:txBody>
                    <a:bodyPr/>
                    <a:lstStyle/>
                    <a:p>
                      <a:pPr algn="ctr" fontAlgn="b"/>
                      <a:r>
                        <a:rPr lang="en-US" sz="1400" u="none" strike="noStrike" dirty="0"/>
                        <a:t>%age </a:t>
                      </a:r>
                      <a:endParaRPr lang="en-US" sz="1400" b="0" i="0" u="none" strike="noStrike" dirty="0">
                        <a:solidFill>
                          <a:srgbClr val="000000"/>
                        </a:solidFill>
                        <a:latin typeface="Calibri"/>
                      </a:endParaRPr>
                    </a:p>
                  </a:txBody>
                  <a:tcPr marL="9525" marR="9525" marT="9525" marB="0" anchor="ctr"/>
                </a:tc>
                <a:extLst>
                  <a:ext uri="{0D108BD9-81ED-4DB2-BD59-A6C34878D82A}">
                    <a16:rowId xmlns:a16="http://schemas.microsoft.com/office/drawing/2014/main" xmlns="" val="10001"/>
                  </a:ext>
                </a:extLst>
              </a:tr>
              <a:tr h="954740">
                <a:tc>
                  <a:txBody>
                    <a:bodyPr/>
                    <a:lstStyle/>
                    <a:p>
                      <a:pPr algn="ctr" fontAlgn="b"/>
                      <a:r>
                        <a:rPr lang="en-US" sz="1400" b="0" i="0" u="none" strike="noStrike" dirty="0">
                          <a:solidFill>
                            <a:srgbClr val="000000"/>
                          </a:solidFill>
                          <a:latin typeface="Calibri"/>
                        </a:rPr>
                        <a:t>Goa</a:t>
                      </a:r>
                    </a:p>
                  </a:txBody>
                  <a:tcPr marL="9525" marR="9525" marT="9525" marB="0" anchor="ctr">
                    <a:solidFill>
                      <a:schemeClr val="accent1">
                        <a:lumMod val="20000"/>
                        <a:lumOff val="80000"/>
                      </a:schemeClr>
                    </a:solidFill>
                  </a:tcPr>
                </a:tc>
                <a:tc>
                  <a:txBody>
                    <a:bodyPr/>
                    <a:lstStyle/>
                    <a:p>
                      <a:pPr algn="ctr" fontAlgn="b"/>
                      <a:r>
                        <a:rPr lang="en-US" sz="1400" b="0" i="0" u="none" strike="noStrike" dirty="0">
                          <a:solidFill>
                            <a:srgbClr val="000000"/>
                          </a:solidFill>
                          <a:latin typeface="Calibri"/>
                        </a:rPr>
                        <a:t>220</a:t>
                      </a:r>
                    </a:p>
                  </a:txBody>
                  <a:tcPr marL="9525" marR="9525" marT="9525" marB="0" anchor="ctr">
                    <a:solidFill>
                      <a:schemeClr val="accent1">
                        <a:lumMod val="20000"/>
                        <a:lumOff val="80000"/>
                      </a:schemeClr>
                    </a:solidFill>
                  </a:tcPr>
                </a:tc>
                <a:tc>
                  <a:txBody>
                    <a:bodyPr/>
                    <a:lstStyle/>
                    <a:p>
                      <a:pPr algn="ctr" fontAlgn="b"/>
                      <a:r>
                        <a:rPr lang="en-US" sz="1400" b="0" i="0" u="none" strike="noStrike" dirty="0">
                          <a:solidFill>
                            <a:srgbClr val="000000"/>
                          </a:solidFill>
                          <a:latin typeface="Calibri"/>
                        </a:rPr>
                        <a:t>221</a:t>
                      </a:r>
                    </a:p>
                  </a:txBody>
                  <a:tcPr marL="9525" marR="9525" marT="9525" marB="0" anchor="ctr">
                    <a:solidFill>
                      <a:schemeClr val="accent1">
                        <a:lumMod val="20000"/>
                        <a:lumOff val="80000"/>
                      </a:schemeClr>
                    </a:solidFill>
                  </a:tcPr>
                </a:tc>
                <a:tc>
                  <a:txBody>
                    <a:bodyPr/>
                    <a:lstStyle/>
                    <a:p>
                      <a:pPr algn="ctr" fontAlgn="b"/>
                      <a:r>
                        <a:rPr lang="en-US" sz="1400" u="none" strike="noStrike" dirty="0"/>
                        <a:t>100.5%</a:t>
                      </a:r>
                      <a:endParaRPr lang="en-US" sz="1400" b="0" i="0" u="none" strike="noStrike" dirty="0">
                        <a:solidFill>
                          <a:srgbClr val="000000"/>
                        </a:solidFill>
                        <a:latin typeface="Calibri"/>
                      </a:endParaRPr>
                    </a:p>
                  </a:txBody>
                  <a:tcPr marL="9525" marR="9525" marT="9525" marB="0" anchor="ctr">
                    <a:solidFill>
                      <a:schemeClr val="accent1">
                        <a:lumMod val="20000"/>
                        <a:lumOff val="80000"/>
                      </a:schemeClr>
                    </a:solidFill>
                  </a:tcPr>
                </a:tc>
                <a:tc>
                  <a:txBody>
                    <a:bodyPr/>
                    <a:lstStyle/>
                    <a:p>
                      <a:pPr algn="ctr" fontAlgn="b"/>
                      <a:r>
                        <a:rPr lang="en-US" sz="1400" b="0" i="0" u="none" strike="noStrike" dirty="0">
                          <a:solidFill>
                            <a:srgbClr val="000000"/>
                          </a:solidFill>
                          <a:latin typeface="Calibri"/>
                        </a:rPr>
                        <a:t>220</a:t>
                      </a:r>
                    </a:p>
                  </a:txBody>
                  <a:tcPr marL="9525" marR="9525" marT="9525" marB="0" anchor="ctr">
                    <a:solidFill>
                      <a:schemeClr val="accent1">
                        <a:lumMod val="20000"/>
                        <a:lumOff val="80000"/>
                      </a:schemeClr>
                    </a:solidFill>
                  </a:tcPr>
                </a:tc>
                <a:tc>
                  <a:txBody>
                    <a:bodyPr/>
                    <a:lstStyle/>
                    <a:p>
                      <a:pPr algn="ctr" fontAlgn="b"/>
                      <a:r>
                        <a:rPr lang="en-US" sz="1400" b="0" i="0" u="none" strike="noStrike" dirty="0">
                          <a:solidFill>
                            <a:srgbClr val="000000"/>
                          </a:solidFill>
                          <a:latin typeface="Calibri"/>
                        </a:rPr>
                        <a:t>221</a:t>
                      </a:r>
                    </a:p>
                  </a:txBody>
                  <a:tcPr marL="9525" marR="9525" marT="9525" marB="0" anchor="ctr">
                    <a:solidFill>
                      <a:schemeClr val="accent1">
                        <a:lumMod val="20000"/>
                        <a:lumOff val="80000"/>
                      </a:schemeClr>
                    </a:solidFill>
                  </a:tcPr>
                </a:tc>
                <a:tc>
                  <a:txBody>
                    <a:bodyPr/>
                    <a:lstStyle/>
                    <a:p>
                      <a:pPr algn="ctr" fontAlgn="b"/>
                      <a:r>
                        <a:rPr lang="en-US" sz="1400" u="none" strike="noStrike" dirty="0"/>
                        <a:t>100.5%</a:t>
                      </a:r>
                      <a:endParaRPr lang="en-US" sz="1400" b="0" i="0" u="none" strike="noStrike" dirty="0">
                        <a:solidFill>
                          <a:srgbClr val="000000"/>
                        </a:solidFill>
                        <a:latin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2"/>
                  </a:ext>
                </a:extLst>
              </a:tr>
              <a:tr h="850698">
                <a:tc>
                  <a:txBody>
                    <a:bodyPr/>
                    <a:lstStyle/>
                    <a:p>
                      <a:pPr algn="ctr" fontAlgn="b"/>
                      <a:r>
                        <a:rPr lang="en-US" sz="1400" b="0" i="0" u="none" strike="noStrike" dirty="0">
                          <a:solidFill>
                            <a:srgbClr val="000000"/>
                          </a:solidFill>
                          <a:latin typeface="Calibri"/>
                        </a:rPr>
                        <a:t>Gujarat</a:t>
                      </a:r>
                    </a:p>
                  </a:txBody>
                  <a:tcPr marL="9525" marR="9525" marT="9525" marB="0" anchor="ctr">
                    <a:solidFill>
                      <a:schemeClr val="accent1">
                        <a:lumMod val="20000"/>
                        <a:lumOff val="80000"/>
                      </a:schemeClr>
                    </a:solidFill>
                  </a:tcPr>
                </a:tc>
                <a:tc>
                  <a:txBody>
                    <a:bodyPr/>
                    <a:lstStyle/>
                    <a:p>
                      <a:pPr algn="ctr" fontAlgn="b"/>
                      <a:r>
                        <a:rPr lang="en-US" sz="1400" b="0" i="0" u="none" strike="noStrike" dirty="0">
                          <a:solidFill>
                            <a:srgbClr val="000000"/>
                          </a:solidFill>
                          <a:latin typeface="Calibri"/>
                        </a:rPr>
                        <a:t>248</a:t>
                      </a:r>
                    </a:p>
                  </a:txBody>
                  <a:tcPr marL="9525" marR="9525" marT="9525" marB="0" anchor="ctr">
                    <a:solidFill>
                      <a:schemeClr val="accent1">
                        <a:lumMod val="20000"/>
                        <a:lumOff val="80000"/>
                      </a:schemeClr>
                    </a:solidFill>
                  </a:tcPr>
                </a:tc>
                <a:tc>
                  <a:txBody>
                    <a:bodyPr/>
                    <a:lstStyle/>
                    <a:p>
                      <a:pPr algn="ctr" fontAlgn="b"/>
                      <a:r>
                        <a:rPr lang="en-US" sz="1400" b="0" i="0" u="none" strike="noStrike" dirty="0">
                          <a:solidFill>
                            <a:srgbClr val="000000"/>
                          </a:solidFill>
                          <a:latin typeface="Calibri"/>
                        </a:rPr>
                        <a:t>243</a:t>
                      </a:r>
                    </a:p>
                  </a:txBody>
                  <a:tcPr marL="9525" marR="9525" marT="9525" marB="0" anchor="ctr">
                    <a:solidFill>
                      <a:schemeClr val="accent1">
                        <a:lumMod val="20000"/>
                        <a:lumOff val="80000"/>
                      </a:schemeClr>
                    </a:solidFill>
                  </a:tcPr>
                </a:tc>
                <a:tc>
                  <a:txBody>
                    <a:bodyPr/>
                    <a:lstStyle/>
                    <a:p>
                      <a:pPr algn="ctr" fontAlgn="b"/>
                      <a:r>
                        <a:rPr lang="en-US" sz="1400" u="none" strike="noStrike" dirty="0"/>
                        <a:t>98%</a:t>
                      </a:r>
                      <a:endParaRPr lang="en-US" sz="1400" b="0" i="0" u="none" strike="noStrike" dirty="0">
                        <a:solidFill>
                          <a:srgbClr val="000000"/>
                        </a:solidFill>
                        <a:latin typeface="Calibri"/>
                      </a:endParaRPr>
                    </a:p>
                  </a:txBody>
                  <a:tcPr marL="9525" marR="9525" marT="9525" marB="0" anchor="ctr">
                    <a:solidFill>
                      <a:schemeClr val="accent1">
                        <a:lumMod val="20000"/>
                        <a:lumOff val="80000"/>
                      </a:schemeClr>
                    </a:solidFill>
                  </a:tcPr>
                </a:tc>
                <a:tc>
                  <a:txBody>
                    <a:bodyPr/>
                    <a:lstStyle/>
                    <a:p>
                      <a:pPr algn="ctr" fontAlgn="b"/>
                      <a:r>
                        <a:rPr lang="en-US" sz="1400" b="0" i="0" u="none" strike="noStrike" dirty="0">
                          <a:solidFill>
                            <a:srgbClr val="000000"/>
                          </a:solidFill>
                          <a:latin typeface="Calibri"/>
                        </a:rPr>
                        <a:t>248</a:t>
                      </a:r>
                    </a:p>
                  </a:txBody>
                  <a:tcPr marL="9525" marR="9525" marT="9525" marB="0" anchor="ctr">
                    <a:solidFill>
                      <a:schemeClr val="accent1">
                        <a:lumMod val="20000"/>
                        <a:lumOff val="80000"/>
                      </a:schemeClr>
                    </a:solidFill>
                  </a:tcPr>
                </a:tc>
                <a:tc>
                  <a:txBody>
                    <a:bodyPr/>
                    <a:lstStyle/>
                    <a:p>
                      <a:pPr algn="ctr" fontAlgn="b"/>
                      <a:r>
                        <a:rPr lang="en-US" sz="1400" b="0" i="0" u="none" strike="noStrike" dirty="0">
                          <a:solidFill>
                            <a:srgbClr val="000000"/>
                          </a:solidFill>
                          <a:latin typeface="Calibri"/>
                        </a:rPr>
                        <a:t>243</a:t>
                      </a:r>
                    </a:p>
                  </a:txBody>
                  <a:tcPr marL="9525" marR="9525" marT="9525" marB="0" anchor="ctr">
                    <a:solidFill>
                      <a:schemeClr val="accent1">
                        <a:lumMod val="20000"/>
                        <a:lumOff val="80000"/>
                      </a:schemeClr>
                    </a:solidFill>
                  </a:tcPr>
                </a:tc>
                <a:tc>
                  <a:txBody>
                    <a:bodyPr/>
                    <a:lstStyle/>
                    <a:p>
                      <a:pPr algn="ctr" fontAlgn="b"/>
                      <a:r>
                        <a:rPr lang="en-US" sz="1400" u="none" strike="noStrike" dirty="0"/>
                        <a:t>98%</a:t>
                      </a:r>
                      <a:endParaRPr lang="en-US" sz="1400" b="0" i="0" u="none" strike="noStrike" dirty="0">
                        <a:solidFill>
                          <a:srgbClr val="000000"/>
                        </a:solidFill>
                        <a:latin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3"/>
                  </a:ext>
                </a:extLst>
              </a:tr>
              <a:tr h="600066">
                <a:tc>
                  <a:txBody>
                    <a:bodyPr/>
                    <a:lstStyle/>
                    <a:p>
                      <a:pPr algn="ctr" fontAlgn="b"/>
                      <a:r>
                        <a:rPr lang="en-US" sz="1400" b="0" i="0" u="none" strike="noStrike" dirty="0">
                          <a:solidFill>
                            <a:srgbClr val="000000"/>
                          </a:solidFill>
                          <a:latin typeface="Calibri"/>
                        </a:rPr>
                        <a:t>Kerala</a:t>
                      </a:r>
                    </a:p>
                  </a:txBody>
                  <a:tcPr marL="9525" marR="9525" marT="9525" marB="0" anchor="ctr">
                    <a:solidFill>
                      <a:schemeClr val="accent1">
                        <a:lumMod val="20000"/>
                        <a:lumOff val="80000"/>
                      </a:schemeClr>
                    </a:solidFill>
                  </a:tcPr>
                </a:tc>
                <a:tc>
                  <a:txBody>
                    <a:bodyPr/>
                    <a:lstStyle/>
                    <a:p>
                      <a:pPr algn="ctr" fontAlgn="b"/>
                      <a:r>
                        <a:rPr lang="en-US" sz="1400" b="0" i="0" u="none" strike="noStrike" dirty="0">
                          <a:solidFill>
                            <a:srgbClr val="000000"/>
                          </a:solidFill>
                          <a:latin typeface="Calibri"/>
                        </a:rPr>
                        <a:t>200</a:t>
                      </a:r>
                    </a:p>
                  </a:txBody>
                  <a:tcPr marL="9525" marR="9525" marT="9525" marB="0" anchor="ctr">
                    <a:solidFill>
                      <a:schemeClr val="accent1">
                        <a:lumMod val="20000"/>
                        <a:lumOff val="80000"/>
                      </a:schemeClr>
                    </a:solidFill>
                  </a:tcPr>
                </a:tc>
                <a:tc>
                  <a:txBody>
                    <a:bodyPr/>
                    <a:lstStyle/>
                    <a:p>
                      <a:pPr algn="ctr" fontAlgn="b"/>
                      <a:r>
                        <a:rPr lang="en-US" sz="1400" b="0" i="0" u="none" strike="noStrike" dirty="0">
                          <a:solidFill>
                            <a:srgbClr val="000000"/>
                          </a:solidFill>
                          <a:latin typeface="Calibri"/>
                        </a:rPr>
                        <a:t>199</a:t>
                      </a:r>
                    </a:p>
                  </a:txBody>
                  <a:tcPr marL="9525" marR="9525" marT="9525" marB="0" anchor="ctr">
                    <a:solidFill>
                      <a:schemeClr val="accent1">
                        <a:lumMod val="20000"/>
                        <a:lumOff val="80000"/>
                      </a:schemeClr>
                    </a:solidFill>
                  </a:tcPr>
                </a:tc>
                <a:tc>
                  <a:txBody>
                    <a:bodyPr/>
                    <a:lstStyle/>
                    <a:p>
                      <a:pPr algn="ctr" fontAlgn="b"/>
                      <a:r>
                        <a:rPr lang="en-US" sz="1400" u="none" strike="noStrike" dirty="0"/>
                        <a:t>99%</a:t>
                      </a:r>
                      <a:endParaRPr lang="en-US" sz="1400" b="0" i="0" u="none" strike="noStrike" dirty="0">
                        <a:solidFill>
                          <a:srgbClr val="000000"/>
                        </a:solidFill>
                        <a:latin typeface="Calibri"/>
                      </a:endParaRPr>
                    </a:p>
                  </a:txBody>
                  <a:tcPr marL="9525" marR="9525" marT="9525" marB="0" anchor="ctr">
                    <a:solidFill>
                      <a:schemeClr val="accent1">
                        <a:lumMod val="20000"/>
                        <a:lumOff val="80000"/>
                      </a:schemeClr>
                    </a:solidFill>
                  </a:tcPr>
                </a:tc>
                <a:tc>
                  <a:txBody>
                    <a:bodyPr/>
                    <a:lstStyle/>
                    <a:p>
                      <a:pPr algn="ctr" fontAlgn="b"/>
                      <a:r>
                        <a:rPr lang="en-US" sz="1400" b="0" i="0" u="none" strike="noStrike" dirty="0">
                          <a:solidFill>
                            <a:srgbClr val="000000"/>
                          </a:solidFill>
                          <a:latin typeface="Calibri"/>
                        </a:rPr>
                        <a:t>220</a:t>
                      </a:r>
                    </a:p>
                  </a:txBody>
                  <a:tcPr marL="9525" marR="9525" marT="9525" marB="0" anchor="ctr">
                    <a:solidFill>
                      <a:schemeClr val="accent1">
                        <a:lumMod val="20000"/>
                        <a:lumOff val="80000"/>
                      </a:schemeClr>
                    </a:solidFill>
                  </a:tcPr>
                </a:tc>
                <a:tc>
                  <a:txBody>
                    <a:bodyPr/>
                    <a:lstStyle/>
                    <a:p>
                      <a:pPr algn="ctr" fontAlgn="b"/>
                      <a:r>
                        <a:rPr lang="en-US" sz="1400" b="0" i="0" u="none" strike="noStrike" dirty="0">
                          <a:solidFill>
                            <a:srgbClr val="000000"/>
                          </a:solidFill>
                          <a:latin typeface="Calibri"/>
                        </a:rPr>
                        <a:t>200</a:t>
                      </a:r>
                    </a:p>
                  </a:txBody>
                  <a:tcPr marL="9525" marR="9525" marT="9525" marB="0" anchor="ctr">
                    <a:solidFill>
                      <a:schemeClr val="accent1">
                        <a:lumMod val="20000"/>
                        <a:lumOff val="80000"/>
                      </a:schemeClr>
                    </a:solidFill>
                  </a:tcPr>
                </a:tc>
                <a:tc>
                  <a:txBody>
                    <a:bodyPr/>
                    <a:lstStyle/>
                    <a:p>
                      <a:pPr algn="ctr" fontAlgn="b"/>
                      <a:r>
                        <a:rPr lang="en-US" sz="1400" u="none" strike="noStrike" dirty="0"/>
                        <a:t>91%</a:t>
                      </a:r>
                      <a:endParaRPr lang="en-US" sz="1400" b="0" i="0" u="none" strike="noStrike" dirty="0">
                        <a:solidFill>
                          <a:srgbClr val="000000"/>
                        </a:solidFill>
                        <a:latin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
        <p:nvSpPr>
          <p:cNvPr id="7" name="TextBox 10">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5800"/>
          </a:xfrm>
          <a:prstGeom prst="rect">
            <a:avLst/>
          </a:prstGeom>
          <a:solidFill>
            <a:srgbClr val="558ED5"/>
          </a:solidFill>
          <a:ln>
            <a:noFill/>
          </a:ln>
        </p:spPr>
        <p:txBody>
          <a:bodyPr vert="horz" wrap="square" lIns="91440" tIns="45720" rIns="91440" bIns="45720" numCol="1" rtlCol="0" anchor="ctr" anchorCtr="0" compatLnSpc="1">
            <a:prstTxWarp prst="textNoShape">
              <a:avLst/>
            </a:prstTxWarp>
            <a:spAutoFit/>
          </a:bodyPr>
          <a:lstStyle>
            <a:defPPr>
              <a:defRPr lang="en-US"/>
            </a:defPPr>
            <a:lvl1pPr algn="ctr">
              <a:lnSpc>
                <a:spcPct val="140000"/>
              </a:lnSpc>
              <a:spcBef>
                <a:spcPct val="0"/>
              </a:spcBef>
              <a:buNone/>
              <a:defRPr sz="2800" b="1">
                <a:solidFill>
                  <a:srgbClr val="FFFFFF"/>
                </a:solidFill>
                <a:latin typeface="Calibri" panose="020F0502020204030204" pitchFamily="34"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Engagement of Cook-cum-Helpers (Primary &amp; U. Primary)</a:t>
            </a:r>
          </a:p>
        </p:txBody>
      </p:sp>
      <p:graphicFrame>
        <p:nvGraphicFramePr>
          <p:cNvPr id="6" name="Table 5"/>
          <p:cNvGraphicFramePr>
            <a:graphicFrameLocks noGrp="1"/>
          </p:cNvGraphicFramePr>
          <p:nvPr>
            <p:extLst>
              <p:ext uri="{D42A27DB-BD31-4B8C-83A1-F6EECF244321}">
                <p14:modId xmlns:p14="http://schemas.microsoft.com/office/powerpoint/2010/main" xmlns="" val="704021930"/>
              </p:ext>
            </p:extLst>
          </p:nvPr>
        </p:nvGraphicFramePr>
        <p:xfrm>
          <a:off x="228600" y="1484784"/>
          <a:ext cx="4064000" cy="358729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838200">
                  <a:extLst>
                    <a:ext uri="{9D8B030D-6E8A-4147-A177-3AD203B41FA5}">
                      <a16:colId xmlns:a16="http://schemas.microsoft.com/office/drawing/2014/main" xmlns="" val="20002"/>
                    </a:ext>
                  </a:extLst>
                </a:gridCol>
                <a:gridCol w="1016000">
                  <a:extLst>
                    <a:ext uri="{9D8B030D-6E8A-4147-A177-3AD203B41FA5}">
                      <a16:colId xmlns:a16="http://schemas.microsoft.com/office/drawing/2014/main" xmlns="" val="20003"/>
                    </a:ext>
                  </a:extLst>
                </a:gridCol>
              </a:tblGrid>
              <a:tr h="1093267">
                <a:tc>
                  <a:txBody>
                    <a:bodyPr/>
                    <a:lstStyle/>
                    <a:p>
                      <a:pPr algn="ctr" fontAlgn="b"/>
                      <a:r>
                        <a:rPr lang="en-US" sz="1600" u="none" strike="noStrike" dirty="0"/>
                        <a:t>State</a:t>
                      </a:r>
                      <a:endParaRPr lang="en-US" sz="1600" b="0" i="0" u="none" strike="noStrike" dirty="0">
                        <a:solidFill>
                          <a:srgbClr val="000000"/>
                        </a:solidFill>
                        <a:latin typeface="Calibri"/>
                      </a:endParaRPr>
                    </a:p>
                  </a:txBody>
                  <a:tcPr marL="0" marR="0" marT="0" marB="0" anchor="ctr"/>
                </a:tc>
                <a:tc>
                  <a:txBody>
                    <a:bodyPr/>
                    <a:lstStyle/>
                    <a:p>
                      <a:pPr algn="ctr" fontAlgn="b"/>
                      <a:r>
                        <a:rPr lang="en-US" sz="1600" u="none" strike="noStrike" dirty="0"/>
                        <a:t>PAB Approval</a:t>
                      </a:r>
                      <a:endParaRPr lang="en-US" sz="1600" b="0" i="0" u="none" strike="noStrike" dirty="0">
                        <a:solidFill>
                          <a:srgbClr val="000000"/>
                        </a:solidFill>
                        <a:latin typeface="Calibri"/>
                      </a:endParaRPr>
                    </a:p>
                  </a:txBody>
                  <a:tcPr marL="0" marR="0" marT="0" marB="0" anchor="ctr"/>
                </a:tc>
                <a:tc>
                  <a:txBody>
                    <a:bodyPr/>
                    <a:lstStyle/>
                    <a:p>
                      <a:pPr algn="ctr" fontAlgn="b"/>
                      <a:r>
                        <a:rPr lang="en-US" sz="1600" u="none" strike="noStrike" dirty="0"/>
                        <a:t>Coverage</a:t>
                      </a:r>
                      <a:endParaRPr lang="en-US" sz="1600" b="0" i="0" u="none" strike="noStrike" dirty="0">
                        <a:solidFill>
                          <a:srgbClr val="000000"/>
                        </a:solidFill>
                        <a:latin typeface="Calibri"/>
                      </a:endParaRPr>
                    </a:p>
                  </a:txBody>
                  <a:tcPr marL="0" marR="0" marT="0" marB="0" anchor="ctr"/>
                </a:tc>
                <a:tc>
                  <a:txBody>
                    <a:bodyPr/>
                    <a:lstStyle/>
                    <a:p>
                      <a:pPr algn="ctr" fontAlgn="b"/>
                      <a:r>
                        <a:rPr lang="en-US" sz="1600" u="none" strike="noStrike" dirty="0"/>
                        <a:t>%age </a:t>
                      </a:r>
                      <a:endParaRPr lang="en-US" sz="1600" b="0" i="0" u="none" strike="noStrike" dirty="0">
                        <a:solidFill>
                          <a:srgbClr val="000000"/>
                        </a:solidFill>
                        <a:latin typeface="Calibri"/>
                      </a:endParaRPr>
                    </a:p>
                  </a:txBody>
                  <a:tcPr marL="0" marR="0" marT="0" marB="0" anchor="ctr"/>
                </a:tc>
                <a:extLst>
                  <a:ext uri="{0D108BD9-81ED-4DB2-BD59-A6C34878D82A}">
                    <a16:rowId xmlns:a16="http://schemas.microsoft.com/office/drawing/2014/main" xmlns="" val="10000"/>
                  </a:ext>
                </a:extLst>
              </a:tr>
              <a:tr h="831341">
                <a:tc>
                  <a:txBody>
                    <a:bodyPr/>
                    <a:lstStyle/>
                    <a:p>
                      <a:pPr algn="ctr" fontAlgn="b"/>
                      <a:r>
                        <a:rPr lang="en-US" sz="1400" b="0" i="0" u="none" strike="noStrike" dirty="0">
                          <a:solidFill>
                            <a:srgbClr val="000000"/>
                          </a:solidFill>
                          <a:latin typeface="Calibri"/>
                        </a:rPr>
                        <a:t>Goa</a:t>
                      </a:r>
                    </a:p>
                  </a:txBody>
                  <a:tcPr marL="9525" marR="9525" marT="9525" marB="0" anchor="ctr"/>
                </a:tc>
                <a:tc>
                  <a:txBody>
                    <a:bodyPr/>
                    <a:lstStyle/>
                    <a:p>
                      <a:pPr algn="ctr" fontAlgn="b"/>
                      <a:r>
                        <a:rPr lang="en-US" sz="1600" b="0" i="0" u="none" strike="noStrike" dirty="0">
                          <a:solidFill>
                            <a:srgbClr val="000000"/>
                          </a:solidFill>
                          <a:latin typeface="Calibri"/>
                        </a:rPr>
                        <a:t>2777</a:t>
                      </a:r>
                    </a:p>
                  </a:txBody>
                  <a:tcPr marL="0" marR="0" marT="0" marB="0" anchor="ctr"/>
                </a:tc>
                <a:tc>
                  <a:txBody>
                    <a:bodyPr/>
                    <a:lstStyle/>
                    <a:p>
                      <a:pPr algn="ctr" fontAlgn="b"/>
                      <a:r>
                        <a:rPr lang="en-US" sz="1600" b="0" i="0" u="none" strike="noStrike" dirty="0">
                          <a:solidFill>
                            <a:srgbClr val="000000"/>
                          </a:solidFill>
                          <a:latin typeface="Calibri"/>
                        </a:rPr>
                        <a:t>2729</a:t>
                      </a:r>
                    </a:p>
                  </a:txBody>
                  <a:tcPr marL="0" marR="0" marT="0" marB="0" anchor="ctr"/>
                </a:tc>
                <a:tc>
                  <a:txBody>
                    <a:bodyPr/>
                    <a:lstStyle/>
                    <a:p>
                      <a:pPr algn="ctr" fontAlgn="b"/>
                      <a:r>
                        <a:rPr lang="en-US" sz="1600" u="none" strike="noStrike" dirty="0"/>
                        <a:t>98%</a:t>
                      </a:r>
                      <a:endParaRPr lang="en-US" sz="1600" b="0" i="0" u="none" strike="noStrike" dirty="0">
                        <a:solidFill>
                          <a:srgbClr val="000000"/>
                        </a:solidFill>
                        <a:latin typeface="Calibri"/>
                      </a:endParaRPr>
                    </a:p>
                  </a:txBody>
                  <a:tcPr marL="0" marR="0" marT="0" marB="0" anchor="ctr"/>
                </a:tc>
                <a:extLst>
                  <a:ext uri="{0D108BD9-81ED-4DB2-BD59-A6C34878D82A}">
                    <a16:rowId xmlns:a16="http://schemas.microsoft.com/office/drawing/2014/main" xmlns="" val="10001"/>
                  </a:ext>
                </a:extLst>
              </a:tr>
              <a:tr h="831341">
                <a:tc>
                  <a:txBody>
                    <a:bodyPr/>
                    <a:lstStyle/>
                    <a:p>
                      <a:pPr algn="ctr" fontAlgn="b"/>
                      <a:r>
                        <a:rPr lang="en-US" sz="1400" b="0" i="0" u="none" strike="noStrike" dirty="0">
                          <a:solidFill>
                            <a:srgbClr val="000000"/>
                          </a:solidFill>
                          <a:latin typeface="Calibri"/>
                        </a:rPr>
                        <a:t>Gujarat</a:t>
                      </a:r>
                    </a:p>
                  </a:txBody>
                  <a:tcPr marL="9525" marR="9525" marT="9525" marB="0" anchor="ctr"/>
                </a:tc>
                <a:tc>
                  <a:txBody>
                    <a:bodyPr/>
                    <a:lstStyle/>
                    <a:p>
                      <a:pPr algn="ctr" fontAlgn="b"/>
                      <a:r>
                        <a:rPr lang="en-US" sz="1600" b="0" i="0" u="none" strike="noStrike" dirty="0">
                          <a:solidFill>
                            <a:srgbClr val="000000"/>
                          </a:solidFill>
                          <a:latin typeface="Calibri"/>
                        </a:rPr>
                        <a:t>96329</a:t>
                      </a:r>
                    </a:p>
                  </a:txBody>
                  <a:tcPr marL="0" marR="0" marT="0" marB="0" anchor="ctr"/>
                </a:tc>
                <a:tc>
                  <a:txBody>
                    <a:bodyPr/>
                    <a:lstStyle/>
                    <a:p>
                      <a:pPr algn="ctr" fontAlgn="b"/>
                      <a:r>
                        <a:rPr lang="en-US" sz="1600" b="0" i="0" u="none" strike="noStrike" dirty="0">
                          <a:solidFill>
                            <a:srgbClr val="000000"/>
                          </a:solidFill>
                          <a:latin typeface="Calibri"/>
                        </a:rPr>
                        <a:t>96329</a:t>
                      </a:r>
                    </a:p>
                  </a:txBody>
                  <a:tcPr marL="0" marR="0" marT="0" marB="0" anchor="ctr"/>
                </a:tc>
                <a:tc>
                  <a:txBody>
                    <a:bodyPr/>
                    <a:lstStyle/>
                    <a:p>
                      <a:pPr algn="ctr" fontAlgn="b"/>
                      <a:r>
                        <a:rPr lang="en-US" sz="1600" u="none" strike="noStrike" dirty="0"/>
                        <a:t>100%</a:t>
                      </a:r>
                      <a:endParaRPr lang="en-US" sz="1600" b="0" i="0" u="none" strike="noStrike" dirty="0">
                        <a:solidFill>
                          <a:srgbClr val="000000"/>
                        </a:solidFill>
                        <a:latin typeface="Calibri"/>
                      </a:endParaRPr>
                    </a:p>
                  </a:txBody>
                  <a:tcPr marL="0" marR="0" marT="0" marB="0" anchor="ctr"/>
                </a:tc>
                <a:extLst>
                  <a:ext uri="{0D108BD9-81ED-4DB2-BD59-A6C34878D82A}">
                    <a16:rowId xmlns:a16="http://schemas.microsoft.com/office/drawing/2014/main" xmlns="" val="10002"/>
                  </a:ext>
                </a:extLst>
              </a:tr>
              <a:tr h="831341">
                <a:tc>
                  <a:txBody>
                    <a:bodyPr/>
                    <a:lstStyle/>
                    <a:p>
                      <a:pPr algn="ctr" fontAlgn="b"/>
                      <a:r>
                        <a:rPr lang="en-US" sz="1400" b="0" i="0" u="none" strike="noStrike" dirty="0">
                          <a:solidFill>
                            <a:srgbClr val="000000"/>
                          </a:solidFill>
                          <a:latin typeface="Calibri"/>
                        </a:rPr>
                        <a:t>Kerala</a:t>
                      </a:r>
                    </a:p>
                  </a:txBody>
                  <a:tcPr marL="9525" marR="9525" marT="9525" marB="0" anchor="ctr"/>
                </a:tc>
                <a:tc>
                  <a:txBody>
                    <a:bodyPr/>
                    <a:lstStyle/>
                    <a:p>
                      <a:pPr algn="ctr" fontAlgn="b"/>
                      <a:r>
                        <a:rPr lang="en-US" sz="1600" b="0" i="0" u="none" strike="noStrike" dirty="0">
                          <a:solidFill>
                            <a:srgbClr val="000000"/>
                          </a:solidFill>
                          <a:latin typeface="Calibri"/>
                        </a:rPr>
                        <a:t>17673</a:t>
                      </a:r>
                    </a:p>
                  </a:txBody>
                  <a:tcPr marL="0" marR="0" marT="0" marB="0" anchor="ctr"/>
                </a:tc>
                <a:tc>
                  <a:txBody>
                    <a:bodyPr/>
                    <a:lstStyle/>
                    <a:p>
                      <a:pPr algn="ctr" fontAlgn="b"/>
                      <a:r>
                        <a:rPr lang="en-US" sz="1600" b="0" i="0" u="none" strike="noStrike" dirty="0">
                          <a:solidFill>
                            <a:srgbClr val="000000"/>
                          </a:solidFill>
                          <a:latin typeface="Calibri"/>
                        </a:rPr>
                        <a:t>14389</a:t>
                      </a:r>
                    </a:p>
                  </a:txBody>
                  <a:tcPr marL="0" marR="0" marT="0" marB="0" anchor="ctr"/>
                </a:tc>
                <a:tc>
                  <a:txBody>
                    <a:bodyPr/>
                    <a:lstStyle/>
                    <a:p>
                      <a:pPr algn="ctr" fontAlgn="b"/>
                      <a:r>
                        <a:rPr lang="en-US" sz="1600" u="none" strike="noStrike" dirty="0"/>
                        <a:t>81%</a:t>
                      </a:r>
                      <a:endParaRPr lang="en-US" sz="1600" b="0" i="0" u="none" strike="noStrike" dirty="0">
                        <a:solidFill>
                          <a:srgbClr val="000000"/>
                        </a:solidFill>
                        <a:latin typeface="Calibri"/>
                      </a:endParaRPr>
                    </a:p>
                  </a:txBody>
                  <a:tcPr marL="0" marR="0" marT="0" marB="0" anchor="ctr"/>
                </a:tc>
                <a:extLst>
                  <a:ext uri="{0D108BD9-81ED-4DB2-BD59-A6C34878D82A}">
                    <a16:rowId xmlns:a16="http://schemas.microsoft.com/office/drawing/2014/main" xmlns="" val="10003"/>
                  </a:ext>
                </a:extLst>
              </a:tr>
            </a:tbl>
          </a:graphicData>
        </a:graphic>
      </p:graphicFrame>
      <p:graphicFrame>
        <p:nvGraphicFramePr>
          <p:cNvPr id="7" name="Chart 6"/>
          <p:cNvGraphicFramePr/>
          <p:nvPr>
            <p:extLst>
              <p:ext uri="{D42A27DB-BD31-4B8C-83A1-F6EECF244321}">
                <p14:modId xmlns:p14="http://schemas.microsoft.com/office/powerpoint/2010/main" xmlns="" val="3275855937"/>
              </p:ext>
            </p:extLst>
          </p:nvPr>
        </p:nvGraphicFramePr>
        <p:xfrm>
          <a:off x="4500562" y="1295400"/>
          <a:ext cx="4429156" cy="3776674"/>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6342436F-A003-49D2-BDA8-A65B203CD7B7}" type="slidenum">
              <a:rPr lang="en-US" smtClean="0"/>
              <a:pPr/>
              <a:t>5</a:t>
            </a:fld>
            <a:endParaRPr lang="en-US"/>
          </a:p>
        </p:txBody>
      </p:sp>
      <p:sp>
        <p:nvSpPr>
          <p:cNvPr id="8" name="TextBox 10">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20331"/>
            <a:ext cx="9144000" cy="1126462"/>
          </a:xfrm>
          <a:prstGeom prst="rect">
            <a:avLst/>
          </a:prstGeom>
          <a:solidFill>
            <a:srgbClr val="558ED5"/>
          </a:solidFill>
          <a:ln>
            <a:noFill/>
          </a:ln>
        </p:spPr>
        <p:txBody>
          <a:bodyPr vert="horz" wrap="square" lIns="91440" tIns="45720" rIns="91440" bIns="45720" numCol="1" rtlCol="0" anchor="ctr" anchorCtr="0" compatLnSpc="1">
            <a:prstTxWarp prst="textNoShape">
              <a:avLst/>
            </a:prstTxWarp>
            <a:spAutoFit/>
          </a:bodyPr>
          <a:lstStyle>
            <a:defPPr>
              <a:defRPr lang="en-US"/>
            </a:defPPr>
            <a:lvl1pPr algn="ctr">
              <a:lnSpc>
                <a:spcPct val="140000"/>
              </a:lnSpc>
              <a:spcBef>
                <a:spcPct val="0"/>
              </a:spcBef>
              <a:buNone/>
              <a:defRPr sz="2800" b="1">
                <a:solidFill>
                  <a:srgbClr val="FFFFFF"/>
                </a:solidFill>
                <a:latin typeface="Calibri" panose="020F0502020204030204" pitchFamily="34"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smtClean="0"/>
              <a:t>Procurement </a:t>
            </a:r>
            <a:r>
              <a:rPr lang="en-US" dirty="0"/>
              <a:t>of Kitchen Devices </a:t>
            </a:r>
          </a:p>
          <a:p>
            <a:pPr>
              <a:lnSpc>
                <a:spcPct val="100000"/>
              </a:lnSpc>
            </a:pPr>
            <a:r>
              <a:rPr lang="en-US" dirty="0"/>
              <a:t>(Primary &amp; U. Primary)</a:t>
            </a:r>
          </a:p>
        </p:txBody>
      </p:sp>
      <p:graphicFrame>
        <p:nvGraphicFramePr>
          <p:cNvPr id="6" name="Table 5"/>
          <p:cNvGraphicFramePr>
            <a:graphicFrameLocks noGrp="1"/>
          </p:cNvGraphicFramePr>
          <p:nvPr>
            <p:extLst>
              <p:ext uri="{D42A27DB-BD31-4B8C-83A1-F6EECF244321}">
                <p14:modId xmlns:p14="http://schemas.microsoft.com/office/powerpoint/2010/main" xmlns="" val="2322349071"/>
              </p:ext>
            </p:extLst>
          </p:nvPr>
        </p:nvGraphicFramePr>
        <p:xfrm>
          <a:off x="152400" y="1295401"/>
          <a:ext cx="4267200" cy="4276739"/>
        </p:xfrm>
        <a:graphic>
          <a:graphicData uri="http://schemas.openxmlformats.org/drawingml/2006/table">
            <a:tbl>
              <a:tblPr firstRow="1" bandRow="1">
                <a:tableStyleId>{5C22544A-7EE6-4342-B048-85BDC9FD1C3A}</a:tableStyleId>
              </a:tblPr>
              <a:tblGrid>
                <a:gridCol w="1204890">
                  <a:extLst>
                    <a:ext uri="{9D8B030D-6E8A-4147-A177-3AD203B41FA5}">
                      <a16:colId xmlns:a16="http://schemas.microsoft.com/office/drawing/2014/main" xmlns="" val="20000"/>
                    </a:ext>
                  </a:extLst>
                </a:gridCol>
                <a:gridCol w="1214446">
                  <a:extLst>
                    <a:ext uri="{9D8B030D-6E8A-4147-A177-3AD203B41FA5}">
                      <a16:colId xmlns:a16="http://schemas.microsoft.com/office/drawing/2014/main" xmlns="" val="20001"/>
                    </a:ext>
                  </a:extLst>
                </a:gridCol>
                <a:gridCol w="928694">
                  <a:extLst>
                    <a:ext uri="{9D8B030D-6E8A-4147-A177-3AD203B41FA5}">
                      <a16:colId xmlns:a16="http://schemas.microsoft.com/office/drawing/2014/main" xmlns="" val="20002"/>
                    </a:ext>
                  </a:extLst>
                </a:gridCol>
                <a:gridCol w="919170">
                  <a:extLst>
                    <a:ext uri="{9D8B030D-6E8A-4147-A177-3AD203B41FA5}">
                      <a16:colId xmlns:a16="http://schemas.microsoft.com/office/drawing/2014/main" xmlns="" val="20003"/>
                    </a:ext>
                  </a:extLst>
                </a:gridCol>
              </a:tblGrid>
              <a:tr h="1265360">
                <a:tc>
                  <a:txBody>
                    <a:bodyPr/>
                    <a:lstStyle/>
                    <a:p>
                      <a:pPr algn="ctr" fontAlgn="b"/>
                      <a:r>
                        <a:rPr lang="en-US" sz="2000" b="0" i="0" u="none" strike="noStrike" dirty="0">
                          <a:solidFill>
                            <a:schemeClr val="bg1"/>
                          </a:solidFill>
                          <a:latin typeface="Calibri"/>
                        </a:rPr>
                        <a:t>State</a:t>
                      </a:r>
                    </a:p>
                  </a:txBody>
                  <a:tcPr marL="0" marR="0" marT="0" marB="0" anchor="ctr"/>
                </a:tc>
                <a:tc>
                  <a:txBody>
                    <a:bodyPr/>
                    <a:lstStyle/>
                    <a:p>
                      <a:pPr algn="ctr" fontAlgn="b"/>
                      <a:r>
                        <a:rPr lang="en-US" sz="1800" b="0" i="0" u="none" strike="noStrike" dirty="0">
                          <a:solidFill>
                            <a:schemeClr val="bg1"/>
                          </a:solidFill>
                          <a:latin typeface="Calibri"/>
                        </a:rPr>
                        <a:t>Sanctioned</a:t>
                      </a:r>
                    </a:p>
                  </a:txBody>
                  <a:tcPr marL="9525" marR="9525" marT="9525" marB="0" anchor="ctr"/>
                </a:tc>
                <a:tc>
                  <a:txBody>
                    <a:bodyPr/>
                    <a:lstStyle/>
                    <a:p>
                      <a:pPr algn="ctr" fontAlgn="b"/>
                      <a:r>
                        <a:rPr lang="en-US" sz="1800" b="0" i="0" u="none" strike="noStrike" dirty="0">
                          <a:solidFill>
                            <a:schemeClr val="bg1"/>
                          </a:solidFill>
                          <a:latin typeface="Calibri"/>
                        </a:rPr>
                        <a:t>Procured</a:t>
                      </a:r>
                    </a:p>
                  </a:txBody>
                  <a:tcPr marL="9525" marR="9525" marT="9525" marB="0" anchor="ctr"/>
                </a:tc>
                <a:tc>
                  <a:txBody>
                    <a:bodyPr/>
                    <a:lstStyle/>
                    <a:p>
                      <a:pPr algn="ctr" fontAlgn="b"/>
                      <a:r>
                        <a:rPr lang="en-US" sz="1800" b="0" i="0" u="none" strike="noStrike" dirty="0">
                          <a:solidFill>
                            <a:schemeClr val="bg1"/>
                          </a:solidFill>
                          <a:latin typeface="Calibri"/>
                        </a:rPr>
                        <a:t>%age </a:t>
                      </a:r>
                    </a:p>
                  </a:txBody>
                  <a:tcPr marL="9525" marR="9525" marT="9525" marB="0" anchor="ctr"/>
                </a:tc>
                <a:extLst>
                  <a:ext uri="{0D108BD9-81ED-4DB2-BD59-A6C34878D82A}">
                    <a16:rowId xmlns:a16="http://schemas.microsoft.com/office/drawing/2014/main" xmlns="" val="10000"/>
                  </a:ext>
                </a:extLst>
              </a:tr>
              <a:tr h="1003793">
                <a:tc>
                  <a:txBody>
                    <a:bodyPr/>
                    <a:lstStyle/>
                    <a:p>
                      <a:pPr algn="ctr" fontAlgn="b"/>
                      <a:r>
                        <a:rPr lang="en-US" sz="1400" b="0" i="0" u="none" strike="noStrike" dirty="0">
                          <a:solidFill>
                            <a:srgbClr val="000000"/>
                          </a:solidFill>
                          <a:latin typeface="Calibri"/>
                        </a:rPr>
                        <a:t>Goa</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1521</a:t>
                      </a:r>
                    </a:p>
                  </a:txBody>
                  <a:tcPr marL="0" marR="0" marT="0"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0</a:t>
                      </a:r>
                    </a:p>
                  </a:txBody>
                  <a:tcPr marL="0" marR="0" marT="0"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0%</a:t>
                      </a:r>
                    </a:p>
                  </a:txBody>
                  <a:tcPr marL="0" marR="0" marT="0" marB="0" anchor="ctr"/>
                </a:tc>
                <a:extLst>
                  <a:ext uri="{0D108BD9-81ED-4DB2-BD59-A6C34878D82A}">
                    <a16:rowId xmlns:a16="http://schemas.microsoft.com/office/drawing/2014/main" xmlns="" val="10001"/>
                  </a:ext>
                </a:extLst>
              </a:tr>
              <a:tr h="1003793">
                <a:tc>
                  <a:txBody>
                    <a:bodyPr/>
                    <a:lstStyle/>
                    <a:p>
                      <a:pPr algn="ctr" fontAlgn="b"/>
                      <a:r>
                        <a:rPr lang="en-US" sz="1400" b="0" i="0" u="none" strike="noStrike" dirty="0">
                          <a:solidFill>
                            <a:srgbClr val="000000"/>
                          </a:solidFill>
                          <a:latin typeface="Calibri"/>
                        </a:rPr>
                        <a:t>Gujarat</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63408</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63408</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100%</a:t>
                      </a:r>
                    </a:p>
                  </a:txBody>
                  <a:tcPr marL="9525" marR="9525" marT="9525" marB="0" anchor="ctr"/>
                </a:tc>
                <a:extLst>
                  <a:ext uri="{0D108BD9-81ED-4DB2-BD59-A6C34878D82A}">
                    <a16:rowId xmlns:a16="http://schemas.microsoft.com/office/drawing/2014/main" xmlns="" val="10002"/>
                  </a:ext>
                </a:extLst>
              </a:tr>
              <a:tr h="1003793">
                <a:tc>
                  <a:txBody>
                    <a:bodyPr/>
                    <a:lstStyle/>
                    <a:p>
                      <a:pPr algn="ctr" fontAlgn="b"/>
                      <a:r>
                        <a:rPr lang="en-US" sz="1400" b="0" i="0" u="none" strike="noStrike" dirty="0">
                          <a:solidFill>
                            <a:srgbClr val="000000"/>
                          </a:solidFill>
                          <a:latin typeface="Calibri"/>
                        </a:rPr>
                        <a:t>Kerala</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13831</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13831</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100%</a:t>
                      </a:r>
                    </a:p>
                  </a:txBody>
                  <a:tcPr marL="9525" marR="9525" marT="9525" marB="0" anchor="ctr"/>
                </a:tc>
                <a:extLst>
                  <a:ext uri="{0D108BD9-81ED-4DB2-BD59-A6C34878D82A}">
                    <a16:rowId xmlns:a16="http://schemas.microsoft.com/office/drawing/2014/main" xmlns="" val="10003"/>
                  </a:ext>
                </a:extLst>
              </a:tr>
            </a:tbl>
          </a:graphicData>
        </a:graphic>
      </p:graphicFrame>
      <p:graphicFrame>
        <p:nvGraphicFramePr>
          <p:cNvPr id="7" name="Chart 6"/>
          <p:cNvGraphicFramePr/>
          <p:nvPr>
            <p:extLst>
              <p:ext uri="{D42A27DB-BD31-4B8C-83A1-F6EECF244321}">
                <p14:modId xmlns:p14="http://schemas.microsoft.com/office/powerpoint/2010/main" xmlns="" val="1414818005"/>
              </p:ext>
            </p:extLst>
          </p:nvPr>
        </p:nvGraphicFramePr>
        <p:xfrm>
          <a:off x="4500562" y="1295400"/>
          <a:ext cx="3957638" cy="427674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2"/>
          </p:nvPr>
        </p:nvSpPr>
        <p:spPr/>
        <p:txBody>
          <a:bodyPr/>
          <a:lstStyle/>
          <a:p>
            <a:fld id="{6342436F-A003-49D2-BDA8-A65B203CD7B7}" type="slidenum">
              <a:rPr lang="en-US" smtClean="0"/>
              <a:pPr/>
              <a:t>6</a:t>
            </a:fld>
            <a:endParaRPr lang="en-US"/>
          </a:p>
        </p:txBody>
      </p:sp>
      <p:sp>
        <p:nvSpPr>
          <p:cNvPr id="9" name="TextBox 10">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85800"/>
          </a:xfrm>
          <a:prstGeom prst="rect">
            <a:avLst/>
          </a:prstGeom>
          <a:solidFill>
            <a:srgbClr val="558ED5"/>
          </a:solidFill>
          <a:ln>
            <a:noFill/>
          </a:ln>
        </p:spPr>
        <p:txBody>
          <a:bodyPr vert="horz" wrap="square" lIns="91440" tIns="45720" rIns="91440" bIns="45720" numCol="1" rtlCol="0" anchor="ctr" anchorCtr="0" compatLnSpc="1">
            <a:prstTxWarp prst="textNoShape">
              <a:avLst/>
            </a:prstTxWarp>
            <a:spAutoFit/>
          </a:bodyPr>
          <a:lstStyle>
            <a:lvl1pPr algn="ctr">
              <a:lnSpc>
                <a:spcPct val="140000"/>
              </a:lnSpc>
              <a:spcBef>
                <a:spcPct val="0"/>
              </a:spcBef>
              <a:buNone/>
              <a:defRPr sz="2800" b="1">
                <a:solidFill>
                  <a:srgbClr val="FFFFFF"/>
                </a:solidFill>
                <a:latin typeface="Calibri" panose="020F0502020204030204" pitchFamily="34" charset="0"/>
                <a:ea typeface="+mj-ea"/>
                <a:cs typeface="+mj-cs"/>
              </a:defRPr>
            </a:lvl1pPr>
          </a:lstStyle>
          <a:p>
            <a:r>
              <a:rPr lang="en-US" dirty="0"/>
              <a:t>Construction of Kitchen-cum-Stores (Primary &amp; U. Primary)</a:t>
            </a:r>
          </a:p>
        </p:txBody>
      </p:sp>
      <p:graphicFrame>
        <p:nvGraphicFramePr>
          <p:cNvPr id="7" name="Chart 6"/>
          <p:cNvGraphicFramePr/>
          <p:nvPr>
            <p:extLst>
              <p:ext uri="{D42A27DB-BD31-4B8C-83A1-F6EECF244321}">
                <p14:modId xmlns:p14="http://schemas.microsoft.com/office/powerpoint/2010/main" xmlns="" val="2047877577"/>
              </p:ext>
            </p:extLst>
          </p:nvPr>
        </p:nvGraphicFramePr>
        <p:xfrm>
          <a:off x="4800600" y="1196752"/>
          <a:ext cx="38862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6342436F-A003-49D2-BDA8-A65B203CD7B7}" type="slidenum">
              <a:rPr lang="en-US" smtClean="0"/>
              <a:pPr/>
              <a:t>7</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xmlns="" val="917838409"/>
              </p:ext>
            </p:extLst>
          </p:nvPr>
        </p:nvGraphicFramePr>
        <p:xfrm>
          <a:off x="152400" y="1844824"/>
          <a:ext cx="4267200" cy="3888433"/>
        </p:xfrm>
        <a:graphic>
          <a:graphicData uri="http://schemas.openxmlformats.org/drawingml/2006/table">
            <a:tbl>
              <a:tblPr firstRow="1" bandRow="1">
                <a:tableStyleId>{5C22544A-7EE6-4342-B048-85BDC9FD1C3A}</a:tableStyleId>
              </a:tblPr>
              <a:tblGrid>
                <a:gridCol w="1062014">
                  <a:extLst>
                    <a:ext uri="{9D8B030D-6E8A-4147-A177-3AD203B41FA5}">
                      <a16:colId xmlns:a16="http://schemas.microsoft.com/office/drawing/2014/main" xmlns="" val="20000"/>
                    </a:ext>
                  </a:extLst>
                </a:gridCol>
                <a:gridCol w="1214446">
                  <a:extLst>
                    <a:ext uri="{9D8B030D-6E8A-4147-A177-3AD203B41FA5}">
                      <a16:colId xmlns:a16="http://schemas.microsoft.com/office/drawing/2014/main" xmlns="" val="20001"/>
                    </a:ext>
                  </a:extLst>
                </a:gridCol>
                <a:gridCol w="1214446">
                  <a:extLst>
                    <a:ext uri="{9D8B030D-6E8A-4147-A177-3AD203B41FA5}">
                      <a16:colId xmlns:a16="http://schemas.microsoft.com/office/drawing/2014/main" xmlns="" val="20002"/>
                    </a:ext>
                  </a:extLst>
                </a:gridCol>
                <a:gridCol w="776294">
                  <a:extLst>
                    <a:ext uri="{9D8B030D-6E8A-4147-A177-3AD203B41FA5}">
                      <a16:colId xmlns:a16="http://schemas.microsoft.com/office/drawing/2014/main" xmlns="" val="20003"/>
                    </a:ext>
                  </a:extLst>
                </a:gridCol>
              </a:tblGrid>
              <a:tr h="1150471">
                <a:tc>
                  <a:txBody>
                    <a:bodyPr/>
                    <a:lstStyle/>
                    <a:p>
                      <a:pPr algn="ctr" fontAlgn="b"/>
                      <a:r>
                        <a:rPr lang="en-US" sz="2000" b="0" i="0" u="none" strike="noStrike" dirty="0">
                          <a:solidFill>
                            <a:schemeClr val="bg1"/>
                          </a:solidFill>
                          <a:latin typeface="Calibri"/>
                        </a:rPr>
                        <a:t>State</a:t>
                      </a:r>
                    </a:p>
                  </a:txBody>
                  <a:tcPr marL="0" marR="0" marT="0" marB="0" anchor="ctr"/>
                </a:tc>
                <a:tc>
                  <a:txBody>
                    <a:bodyPr/>
                    <a:lstStyle/>
                    <a:p>
                      <a:pPr algn="ctr" fontAlgn="b"/>
                      <a:r>
                        <a:rPr lang="en-US" sz="1800" b="0" i="0" u="none" strike="noStrike" dirty="0">
                          <a:solidFill>
                            <a:schemeClr val="bg1"/>
                          </a:solidFill>
                          <a:latin typeface="Calibri"/>
                        </a:rPr>
                        <a:t>Sanctioned</a:t>
                      </a:r>
                    </a:p>
                  </a:txBody>
                  <a:tcPr marL="9525" marR="9525" marT="9525" marB="0" anchor="ctr"/>
                </a:tc>
                <a:tc>
                  <a:txBody>
                    <a:bodyPr/>
                    <a:lstStyle/>
                    <a:p>
                      <a:pPr algn="ctr" fontAlgn="b"/>
                      <a:r>
                        <a:rPr lang="en-US" sz="1800" b="0" i="0" u="none" strike="noStrike" dirty="0">
                          <a:solidFill>
                            <a:schemeClr val="bg1"/>
                          </a:solidFill>
                          <a:latin typeface="Calibri"/>
                        </a:rPr>
                        <a:t>Constructed</a:t>
                      </a:r>
                    </a:p>
                  </a:txBody>
                  <a:tcPr marL="9525" marR="9525" marT="9525" marB="0" anchor="ctr"/>
                </a:tc>
                <a:tc>
                  <a:txBody>
                    <a:bodyPr/>
                    <a:lstStyle/>
                    <a:p>
                      <a:pPr algn="ctr" fontAlgn="b"/>
                      <a:r>
                        <a:rPr lang="en-US" sz="1800" b="0" i="0" u="none" strike="noStrike" dirty="0">
                          <a:solidFill>
                            <a:schemeClr val="bg1"/>
                          </a:solidFill>
                          <a:latin typeface="Calibri"/>
                        </a:rPr>
                        <a:t>%age </a:t>
                      </a:r>
                    </a:p>
                  </a:txBody>
                  <a:tcPr marL="9525" marR="9525" marT="9525" marB="0" anchor="ctr"/>
                </a:tc>
                <a:extLst>
                  <a:ext uri="{0D108BD9-81ED-4DB2-BD59-A6C34878D82A}">
                    <a16:rowId xmlns:a16="http://schemas.microsoft.com/office/drawing/2014/main" xmlns="" val="10000"/>
                  </a:ext>
                </a:extLst>
              </a:tr>
              <a:tr h="912654">
                <a:tc>
                  <a:txBody>
                    <a:bodyPr/>
                    <a:lstStyle/>
                    <a:p>
                      <a:pPr algn="ctr" fontAlgn="b"/>
                      <a:r>
                        <a:rPr lang="en-US" sz="1400" b="0" i="0" u="none" strike="noStrike" dirty="0">
                          <a:solidFill>
                            <a:srgbClr val="000000"/>
                          </a:solidFill>
                          <a:latin typeface="Calibri"/>
                        </a:rPr>
                        <a:t>Goa</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0</a:t>
                      </a:r>
                    </a:p>
                  </a:txBody>
                  <a:tcPr marL="0" marR="0" marT="0"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0</a:t>
                      </a:r>
                    </a:p>
                  </a:txBody>
                  <a:tcPr marL="0" marR="0" marT="0"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NA</a:t>
                      </a:r>
                    </a:p>
                  </a:txBody>
                  <a:tcPr marL="0" marR="0" marT="0" marB="0" anchor="ctr"/>
                </a:tc>
                <a:extLst>
                  <a:ext uri="{0D108BD9-81ED-4DB2-BD59-A6C34878D82A}">
                    <a16:rowId xmlns:a16="http://schemas.microsoft.com/office/drawing/2014/main" xmlns="" val="10001"/>
                  </a:ext>
                </a:extLst>
              </a:tr>
              <a:tr h="912654">
                <a:tc>
                  <a:txBody>
                    <a:bodyPr/>
                    <a:lstStyle/>
                    <a:p>
                      <a:pPr algn="ctr" fontAlgn="b"/>
                      <a:r>
                        <a:rPr lang="en-US" sz="1400" b="0" i="0" u="none" strike="noStrike" dirty="0">
                          <a:solidFill>
                            <a:srgbClr val="000000"/>
                          </a:solidFill>
                          <a:latin typeface="Calibri"/>
                        </a:rPr>
                        <a:t>Gujarat</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25077</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24308</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97%</a:t>
                      </a:r>
                    </a:p>
                  </a:txBody>
                  <a:tcPr marL="9525" marR="9525" marT="9525" marB="0" anchor="ctr"/>
                </a:tc>
                <a:extLst>
                  <a:ext uri="{0D108BD9-81ED-4DB2-BD59-A6C34878D82A}">
                    <a16:rowId xmlns:a16="http://schemas.microsoft.com/office/drawing/2014/main" xmlns="" val="10002"/>
                  </a:ext>
                </a:extLst>
              </a:tr>
              <a:tr h="912654">
                <a:tc>
                  <a:txBody>
                    <a:bodyPr/>
                    <a:lstStyle/>
                    <a:p>
                      <a:pPr algn="ctr" fontAlgn="b"/>
                      <a:r>
                        <a:rPr lang="en-US" sz="1400" b="0" i="0" u="none" strike="noStrike" dirty="0">
                          <a:solidFill>
                            <a:srgbClr val="000000"/>
                          </a:solidFill>
                          <a:latin typeface="Calibri"/>
                        </a:rPr>
                        <a:t>Kerala</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5481</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2450</a:t>
                      </a:r>
                    </a:p>
                  </a:txBody>
                  <a:tcPr marL="9525" marR="9525" marT="9525" marB="0" anchor="ctr"/>
                </a:tc>
                <a:tc>
                  <a:txBody>
                    <a:bodyPr/>
                    <a:lstStyle/>
                    <a:p>
                      <a:pPr marL="0" algn="ctr" defTabSz="914400" rtl="0" eaLnBrk="1" fontAlgn="b" latinLnBrk="0" hangingPunct="1"/>
                      <a:r>
                        <a:rPr lang="en-US" sz="1400" b="0" i="0" u="none" strike="noStrike" kern="1200" dirty="0">
                          <a:solidFill>
                            <a:srgbClr val="000000"/>
                          </a:solidFill>
                          <a:latin typeface="Calibri"/>
                          <a:ea typeface="+mn-ea"/>
                          <a:cs typeface="+mn-cs"/>
                        </a:rPr>
                        <a:t>45%</a:t>
                      </a:r>
                    </a:p>
                  </a:txBody>
                  <a:tcPr marL="9525" marR="9525" marT="9525" marB="0" anchor="ctr"/>
                </a:tc>
                <a:extLst>
                  <a:ext uri="{0D108BD9-81ED-4DB2-BD59-A6C34878D82A}">
                    <a16:rowId xmlns:a16="http://schemas.microsoft.com/office/drawing/2014/main" xmlns="" val="10003"/>
                  </a:ext>
                </a:extLst>
              </a:tr>
            </a:tbl>
          </a:graphicData>
        </a:graphic>
      </p:graphicFrame>
      <p:sp>
        <p:nvSpPr>
          <p:cNvPr id="6" name="TextBox 10">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sz="2800" b="1">
                <a:solidFill>
                  <a:srgbClr val="FFFFFF"/>
                </a:solidFill>
                <a:latin typeface="Calibri" panose="020F0502020204030204" pitchFamily="34" charset="0"/>
                <a:ea typeface="+mj-ea"/>
                <a:cs typeface="+mj-cs"/>
              </a:rPr>
              <a:t>Performance Grade Index (PGI)</a:t>
            </a:r>
            <a:endParaRPr lang="en-US" sz="2800" b="1" dirty="0">
              <a:solidFill>
                <a:srgbClr val="FFFFFF"/>
              </a:solidFill>
              <a:latin typeface="Calibri" panose="020F0502020204030204" pitchFamily="34" charset="0"/>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xmlns="" val="2411443478"/>
              </p:ext>
            </p:extLst>
          </p:nvPr>
        </p:nvGraphicFramePr>
        <p:xfrm>
          <a:off x="304800" y="3905970"/>
          <a:ext cx="8392161" cy="1737608"/>
        </p:xfrm>
        <a:graphic>
          <a:graphicData uri="http://schemas.openxmlformats.org/drawingml/2006/table">
            <a:tbl>
              <a:tblPr firstRow="1" bandRow="1">
                <a:tableStyleId>{5C22544A-7EE6-4342-B048-85BDC9FD1C3A}</a:tableStyleId>
              </a:tblPr>
              <a:tblGrid>
                <a:gridCol w="2797387">
                  <a:extLst>
                    <a:ext uri="{9D8B030D-6E8A-4147-A177-3AD203B41FA5}">
                      <a16:colId xmlns:a16="http://schemas.microsoft.com/office/drawing/2014/main" xmlns="" val="20000"/>
                    </a:ext>
                  </a:extLst>
                </a:gridCol>
                <a:gridCol w="2797387">
                  <a:extLst>
                    <a:ext uri="{9D8B030D-6E8A-4147-A177-3AD203B41FA5}">
                      <a16:colId xmlns:a16="http://schemas.microsoft.com/office/drawing/2014/main" xmlns="" val="20001"/>
                    </a:ext>
                  </a:extLst>
                </a:gridCol>
                <a:gridCol w="2797387">
                  <a:extLst>
                    <a:ext uri="{9D8B030D-6E8A-4147-A177-3AD203B41FA5}">
                      <a16:colId xmlns:a16="http://schemas.microsoft.com/office/drawing/2014/main" xmlns="" val="20002"/>
                    </a:ext>
                  </a:extLst>
                </a:gridCol>
              </a:tblGrid>
              <a:tr h="444946">
                <a:tc>
                  <a:txBody>
                    <a:bodyPr/>
                    <a:lstStyle/>
                    <a:p>
                      <a:pPr algn="ctr" fontAlgn="b"/>
                      <a:r>
                        <a:rPr lang="en-US" sz="1800" b="1" i="0" u="none" strike="noStrike" dirty="0">
                          <a:solidFill>
                            <a:srgbClr val="000000"/>
                          </a:solidFill>
                          <a:latin typeface="Calibri"/>
                        </a:rPr>
                        <a:t>State</a:t>
                      </a:r>
                    </a:p>
                  </a:txBody>
                  <a:tcPr marL="9525" marR="9525" marT="9525" marB="0" anchor="ctr">
                    <a:solidFill>
                      <a:schemeClr val="tx2">
                        <a:lumMod val="40000"/>
                        <a:lumOff val="60000"/>
                      </a:schemeClr>
                    </a:solidFill>
                  </a:tcPr>
                </a:tc>
                <a:tc>
                  <a:txBody>
                    <a:bodyPr/>
                    <a:lstStyle/>
                    <a:p>
                      <a:pPr algn="ctr" fontAlgn="b"/>
                      <a:r>
                        <a:rPr lang="en-US" sz="1800" b="1" i="0" u="none" strike="noStrike" dirty="0">
                          <a:solidFill>
                            <a:srgbClr val="000000"/>
                          </a:solidFill>
                          <a:latin typeface="Calibri"/>
                        </a:rPr>
                        <a:t>Score (children taking MDM)</a:t>
                      </a:r>
                    </a:p>
                    <a:p>
                      <a:pPr algn="ctr" fontAlgn="b"/>
                      <a:r>
                        <a:rPr lang="en-US" sz="1800" b="1" i="0" u="none" strike="noStrike" dirty="0">
                          <a:solidFill>
                            <a:srgbClr val="000000"/>
                          </a:solidFill>
                          <a:latin typeface="Calibri"/>
                        </a:rPr>
                        <a:t>(1.3.7) out of 10</a:t>
                      </a:r>
                    </a:p>
                  </a:txBody>
                  <a:tcPr marL="9525" marR="9525" marT="9525" marB="0" anchor="ctr">
                    <a:solidFill>
                      <a:schemeClr val="tx2">
                        <a:lumMod val="40000"/>
                        <a:lumOff val="60000"/>
                      </a:schemeClr>
                    </a:solidFill>
                  </a:tcPr>
                </a:tc>
                <a:tc>
                  <a:txBody>
                    <a:bodyPr/>
                    <a:lstStyle/>
                    <a:p>
                      <a:pPr algn="ctr" fontAlgn="b"/>
                      <a:r>
                        <a:rPr lang="en-US" sz="1800" b="1" i="0" u="none" strike="noStrike" dirty="0">
                          <a:solidFill>
                            <a:srgbClr val="000000"/>
                          </a:solidFill>
                          <a:latin typeface="Calibri"/>
                        </a:rPr>
                        <a:t>Score (MDM</a:t>
                      </a:r>
                      <a:r>
                        <a:rPr lang="en-US" sz="1800" b="1" i="0" u="none" strike="noStrike" baseline="0" dirty="0">
                          <a:solidFill>
                            <a:srgbClr val="000000"/>
                          </a:solidFill>
                          <a:latin typeface="Calibri"/>
                        </a:rPr>
                        <a:t> served days </a:t>
                      </a:r>
                      <a:r>
                        <a:rPr lang="en-US" sz="1800" b="1" i="0" u="none" strike="noStrike" dirty="0">
                          <a:solidFill>
                            <a:srgbClr val="000000"/>
                          </a:solidFill>
                          <a:latin typeface="Calibri"/>
                        </a:rPr>
                        <a:t>)</a:t>
                      </a:r>
                    </a:p>
                    <a:p>
                      <a:pPr algn="ctr" fontAlgn="b"/>
                      <a:r>
                        <a:rPr lang="en-US" sz="1800" b="1" i="0" u="none" strike="noStrike" dirty="0">
                          <a:solidFill>
                            <a:srgbClr val="000000"/>
                          </a:solidFill>
                          <a:latin typeface="Calibri"/>
                        </a:rPr>
                        <a:t>(1.3.8) out of 10</a:t>
                      </a:r>
                    </a:p>
                  </a:txBody>
                  <a:tcPr marL="9525" marR="9525" marT="9525" marB="0" anchor="ctr">
                    <a:solidFill>
                      <a:schemeClr val="tx2">
                        <a:lumMod val="40000"/>
                        <a:lumOff val="60000"/>
                      </a:schemeClr>
                    </a:solidFill>
                  </a:tcPr>
                </a:tc>
                <a:extLst>
                  <a:ext uri="{0D108BD9-81ED-4DB2-BD59-A6C34878D82A}">
                    <a16:rowId xmlns:a16="http://schemas.microsoft.com/office/drawing/2014/main" xmlns="" val="10000"/>
                  </a:ext>
                </a:extLst>
              </a:tr>
              <a:tr h="429537">
                <a:tc>
                  <a:txBody>
                    <a:bodyPr/>
                    <a:lstStyle/>
                    <a:p>
                      <a:pPr algn="ctr" fontAlgn="b"/>
                      <a:r>
                        <a:rPr lang="en-US" sz="1400" b="0" i="0" u="none" strike="noStrike" dirty="0">
                          <a:solidFill>
                            <a:srgbClr val="000000"/>
                          </a:solidFill>
                          <a:latin typeface="Calibri"/>
                        </a:rPr>
                        <a:t>Goa</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extLst>
                  <a:ext uri="{0D108BD9-81ED-4DB2-BD59-A6C34878D82A}">
                    <a16:rowId xmlns:a16="http://schemas.microsoft.com/office/drawing/2014/main" xmlns="" val="10001"/>
                  </a:ext>
                </a:extLst>
              </a:tr>
              <a:tr h="429537">
                <a:tc>
                  <a:txBody>
                    <a:bodyPr/>
                    <a:lstStyle/>
                    <a:p>
                      <a:pPr algn="ctr" fontAlgn="b"/>
                      <a:r>
                        <a:rPr lang="en-US" sz="1400" b="0" i="0" u="none" strike="noStrike" dirty="0">
                          <a:solidFill>
                            <a:srgbClr val="000000"/>
                          </a:solidFill>
                          <a:latin typeface="Calibri"/>
                        </a:rPr>
                        <a:t>Gujarat</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extLst>
                  <a:ext uri="{0D108BD9-81ED-4DB2-BD59-A6C34878D82A}">
                    <a16:rowId xmlns:a16="http://schemas.microsoft.com/office/drawing/2014/main" xmlns="" val="10002"/>
                  </a:ext>
                </a:extLst>
              </a:tr>
              <a:tr h="320369">
                <a:tc>
                  <a:txBody>
                    <a:bodyPr/>
                    <a:lstStyle/>
                    <a:p>
                      <a:pPr algn="ctr" fontAlgn="b"/>
                      <a:r>
                        <a:rPr lang="en-US" sz="1400" b="0" i="0" u="none" strike="noStrike" dirty="0">
                          <a:solidFill>
                            <a:srgbClr val="000000"/>
                          </a:solidFill>
                          <a:latin typeface="Calibri"/>
                        </a:rPr>
                        <a:t>Kerala</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tc>
                  <a:txBody>
                    <a:bodyPr/>
                    <a:lstStyle/>
                    <a:p>
                      <a:pPr algn="ctr" fontAlgn="b"/>
                      <a:r>
                        <a:rPr lang="en-US" sz="1800" b="1" i="0" u="none" strike="noStrike" dirty="0">
                          <a:solidFill>
                            <a:srgbClr val="000000"/>
                          </a:solidFill>
                          <a:latin typeface="Calibri"/>
                        </a:rPr>
                        <a:t>10</a:t>
                      </a:r>
                    </a:p>
                  </a:txBody>
                  <a:tcPr marL="9525" marR="9525" marT="9525" marB="0" anchor="ctr"/>
                </a:tc>
                <a:extLst>
                  <a:ext uri="{0D108BD9-81ED-4DB2-BD59-A6C34878D82A}">
                    <a16:rowId xmlns:a16="http://schemas.microsoft.com/office/drawing/2014/main" xmlns="" val="10003"/>
                  </a:ext>
                </a:extLst>
              </a:tr>
            </a:tbl>
          </a:graphicData>
        </a:graphic>
      </p:graphicFrame>
      <p:sp>
        <p:nvSpPr>
          <p:cNvPr id="3" name="Rectangle 2">
            <a:extLst>
              <a:ext uri="{FF2B5EF4-FFF2-40B4-BE49-F238E27FC236}">
                <a16:creationId xmlns:a16="http://schemas.microsoft.com/office/drawing/2014/main" xmlns="" id="{535E4129-7DC4-4B16-ADC6-8C18574CFECE}"/>
              </a:ext>
            </a:extLst>
          </p:cNvPr>
          <p:cNvSpPr/>
          <p:nvPr/>
        </p:nvSpPr>
        <p:spPr>
          <a:xfrm>
            <a:off x="304801" y="914400"/>
            <a:ext cx="8392160" cy="2554545"/>
          </a:xfrm>
          <a:prstGeom prst="rect">
            <a:avLst/>
          </a:prstGeom>
          <a:solidFill>
            <a:schemeClr val="accent1">
              <a:lumMod val="40000"/>
              <a:lumOff val="60000"/>
            </a:schemeClr>
          </a:solidFill>
        </p:spPr>
        <p:txBody>
          <a:bodyPr wrap="square">
            <a:spAutoFit/>
          </a:bodyPr>
          <a:lstStyle/>
          <a:p>
            <a:pPr algn="just"/>
            <a:r>
              <a:rPr lang="en-US" sz="2000" b="1" dirty="0">
                <a:latin typeface="Arial" panose="020B0604020202020204" pitchFamily="34" charset="0"/>
                <a:ea typeface="Calibri" panose="020F0502020204030204" pitchFamily="34" charset="0"/>
              </a:rPr>
              <a:t>Performance Grading Index (PGI): </a:t>
            </a:r>
          </a:p>
          <a:p>
            <a:pPr marL="342900" indent="-342900" algn="just">
              <a:buAutoNum type="arabicPeriod"/>
            </a:pPr>
            <a:r>
              <a:rPr lang="en-US" sz="2000" dirty="0">
                <a:latin typeface="Arial" panose="020B0604020202020204" pitchFamily="34" charset="0"/>
                <a:ea typeface="Calibri" panose="020F0502020204030204" pitchFamily="34" charset="0"/>
              </a:rPr>
              <a:t>Score against the weightage of 10 for indicator No. 1.3.7 i.e. “% of elementary school’s children taking MDM against target approved in PAB – in Govt. and aided schools”.</a:t>
            </a:r>
          </a:p>
          <a:p>
            <a:pPr marL="342900" indent="-342900" algn="just">
              <a:buAutoNum type="arabicPeriod"/>
            </a:pPr>
            <a:endParaRPr lang="en-US" sz="2000" dirty="0">
              <a:latin typeface="Arial" panose="020B0604020202020204" pitchFamily="34" charset="0"/>
              <a:ea typeface="Calibri" panose="020F0502020204030204" pitchFamily="34" charset="0"/>
            </a:endParaRPr>
          </a:p>
          <a:p>
            <a:pPr marL="342900" indent="-342900" algn="just">
              <a:buAutoNum type="arabicPeriod"/>
            </a:pPr>
            <a:r>
              <a:rPr lang="en-US" sz="2000" dirty="0">
                <a:latin typeface="Arial" panose="020B0604020202020204" pitchFamily="34" charset="0"/>
                <a:ea typeface="Calibri" panose="020F0502020204030204" pitchFamily="34" charset="0"/>
              </a:rPr>
              <a:t>Score against the weightage of 10 for indicator No </a:t>
            </a:r>
            <a:r>
              <a:rPr lang="en-US" sz="2000" dirty="0"/>
              <a:t>1.3.8 i.e. “% of days Mid Day Meal served against total working days – Govt. and aided elementary schools.”</a:t>
            </a:r>
            <a:endParaRPr lang="en-US" sz="2000" dirty="0">
              <a:latin typeface="Arial" panose="020B0604020202020204" pitchFamily="34" charset="0"/>
              <a:ea typeface="Calibri" panose="020F0502020204030204" pitchFamily="34" charset="0"/>
            </a:endParaRPr>
          </a:p>
        </p:txBody>
      </p:sp>
      <p:sp>
        <p:nvSpPr>
          <p:cNvPr id="5" name="Slide Number Placeholder 4"/>
          <p:cNvSpPr>
            <a:spLocks noGrp="1"/>
          </p:cNvSpPr>
          <p:nvPr>
            <p:ph type="sldNum" sz="quarter" idx="12"/>
          </p:nvPr>
        </p:nvSpPr>
        <p:spPr/>
        <p:txBody>
          <a:bodyPr/>
          <a:lstStyle/>
          <a:p>
            <a:fld id="{6342436F-A003-49D2-BDA8-A65B203CD7B7}" type="slidenum">
              <a:rPr lang="en-US" smtClean="0"/>
              <a:pPr/>
              <a:t>8</a:t>
            </a:fld>
            <a:endParaRPr lang="en-US"/>
          </a:p>
        </p:txBody>
      </p:sp>
      <p:sp>
        <p:nvSpPr>
          <p:cNvPr id="7" name="TextBox 10">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spTree>
    <p:extLst>
      <p:ext uri="{BB962C8B-B14F-4D97-AF65-F5344CB8AC3E}">
        <p14:creationId xmlns:p14="http://schemas.microsoft.com/office/powerpoint/2010/main" xmlns="" val="2042033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1"/>
          <p:cNvSpPr>
            <a:spLocks noGrp="1" noChangeArrowheads="1"/>
          </p:cNvSpPr>
          <p:nvPr>
            <p:ph type="title"/>
          </p:nvPr>
        </p:nvSpPr>
        <p:spPr>
          <a:xfrm>
            <a:off x="0" y="0"/>
            <a:ext cx="9144000" cy="457200"/>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altLang="en-US" sz="2800" b="1" dirty="0">
                <a:solidFill>
                  <a:srgbClr val="FFFFFF"/>
                </a:solidFill>
                <a:latin typeface="Calibri" panose="020F0502020204030204" pitchFamily="34" charset="0"/>
              </a:rPr>
              <a:t>Performance Score Card – Goa</a:t>
            </a:r>
          </a:p>
        </p:txBody>
      </p:sp>
      <p:sp>
        <p:nvSpPr>
          <p:cNvPr id="7" name="Slide Number Placeholder 6"/>
          <p:cNvSpPr>
            <a:spLocks noGrp="1"/>
          </p:cNvSpPr>
          <p:nvPr>
            <p:ph type="sldNum" sz="quarter" idx="12"/>
          </p:nvPr>
        </p:nvSpPr>
        <p:spPr/>
        <p:txBody>
          <a:bodyPr/>
          <a:lstStyle/>
          <a:p>
            <a:fld id="{6342436F-A003-49D2-BDA8-A65B203CD7B7}" type="slidenum">
              <a:rPr lang="en-US" smtClean="0"/>
              <a:pPr/>
              <a:t>9</a:t>
            </a:fld>
            <a:endParaRPr lang="en-US"/>
          </a:p>
        </p:txBody>
      </p:sp>
      <p:sp>
        <p:nvSpPr>
          <p:cNvPr id="27652" name="TextBox 10">
            <a:extLst/>
          </p:cNvPr>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eaLnBrk="1" hangingPunct="1">
              <a:defRPr/>
            </a:pPr>
            <a:r>
              <a:rPr lang="en-US" b="1" dirty="0">
                <a:solidFill>
                  <a:srgbClr val="0000CC"/>
                </a:solidFill>
                <a:effectLst>
                  <a:outerShdw blurRad="38100" dist="38100" dir="2700000" algn="tl">
                    <a:srgbClr val="000000">
                      <a:alpha val="43137"/>
                    </a:srgbClr>
                  </a:outerShdw>
                </a:effectLst>
              </a:rPr>
              <a:t>Ministry of HRD, Govt. of India</a:t>
            </a:r>
          </a:p>
        </p:txBody>
      </p:sp>
      <p:graphicFrame>
        <p:nvGraphicFramePr>
          <p:cNvPr id="4" name="Table 3">
            <a:extLst/>
          </p:cNvPr>
          <p:cNvGraphicFramePr>
            <a:graphicFrameLocks noGrp="1"/>
          </p:cNvGraphicFramePr>
          <p:nvPr>
            <p:extLst>
              <p:ext uri="{D42A27DB-BD31-4B8C-83A1-F6EECF244321}">
                <p14:modId xmlns:p14="http://schemas.microsoft.com/office/powerpoint/2010/main" xmlns="" val="2531383778"/>
              </p:ext>
            </p:extLst>
          </p:nvPr>
        </p:nvGraphicFramePr>
        <p:xfrm>
          <a:off x="152400" y="785796"/>
          <a:ext cx="4347592" cy="5385106"/>
        </p:xfrm>
        <a:graphic>
          <a:graphicData uri="http://schemas.openxmlformats.org/drawingml/2006/table">
            <a:tbl>
              <a:tblPr>
                <a:tableStyleId>{D7AC3CCA-C797-4891-BE02-D94E43425B78}</a:tableStyleId>
              </a:tblPr>
              <a:tblGrid>
                <a:gridCol w="1251248">
                  <a:extLst>
                    <a:ext uri="{9D8B030D-6E8A-4147-A177-3AD203B41FA5}">
                      <a16:colId xmlns:a16="http://schemas.microsoft.com/office/drawing/2014/main" xmlns="" val="20000"/>
                    </a:ext>
                  </a:extLst>
                </a:gridCol>
                <a:gridCol w="864096">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tblGrid>
              <a:tr h="592165">
                <a:tc>
                  <a:txBody>
                    <a:bodyPr/>
                    <a:lstStyle/>
                    <a:p>
                      <a:pPr algn="ctr" rtl="0" fontAlgn="ctr"/>
                      <a:r>
                        <a:rPr lang="en-US" sz="1400" b="1" i="0" u="none" strike="noStrike" dirty="0">
                          <a:solidFill>
                            <a:srgbClr val="0070C0"/>
                          </a:solidFill>
                          <a:latin typeface="Calibri"/>
                        </a:rPr>
                        <a:t>Component </a:t>
                      </a:r>
                    </a:p>
                  </a:txBody>
                  <a:tcPr marL="0" marR="0" marT="0" marB="0" anchor="ctr"/>
                </a:tc>
                <a:tc>
                  <a:txBody>
                    <a:bodyPr/>
                    <a:lstStyle/>
                    <a:p>
                      <a:pPr algn="ctr" rtl="0" fontAlgn="ctr"/>
                      <a:r>
                        <a:rPr lang="en-US" sz="1400" b="1" i="0" u="none" strike="noStrike" dirty="0">
                          <a:solidFill>
                            <a:srgbClr val="0070C0"/>
                          </a:solidFill>
                          <a:latin typeface="Calibri"/>
                        </a:rPr>
                        <a:t>PAB-Approval  </a:t>
                      </a:r>
                      <a:r>
                        <a:rPr lang="en-US" sz="1400" b="1" i="0" u="none" strike="noStrike" dirty="0" smtClean="0">
                          <a:solidFill>
                            <a:srgbClr val="0070C0"/>
                          </a:solidFill>
                          <a:latin typeface="Calibri"/>
                        </a:rPr>
                        <a:t> </a:t>
                      </a:r>
                      <a:endParaRPr lang="en-US" sz="1400" b="1" i="0" u="none" strike="noStrike" dirty="0">
                        <a:solidFill>
                          <a:srgbClr val="0070C0"/>
                        </a:solidFill>
                        <a:latin typeface="Calibri"/>
                      </a:endParaRPr>
                    </a:p>
                  </a:txBody>
                  <a:tcPr marL="0" marR="0" marT="0" marB="0" anchor="ctr"/>
                </a:tc>
                <a:tc>
                  <a:txBody>
                    <a:bodyPr/>
                    <a:lstStyle/>
                    <a:p>
                      <a:pPr algn="ctr" rtl="0" fontAlgn="ctr"/>
                      <a:r>
                        <a:rPr lang="en-US" sz="1400" b="1" i="0" u="none" strike="noStrike">
                          <a:solidFill>
                            <a:srgbClr val="0070C0"/>
                          </a:solidFill>
                          <a:latin typeface="Calibri"/>
                        </a:rPr>
                        <a:t>Achievement </a:t>
                      </a:r>
                    </a:p>
                  </a:txBody>
                  <a:tcPr marL="0" marR="0" marT="0" marB="0" anchor="ctr"/>
                </a:tc>
                <a:tc>
                  <a:txBody>
                    <a:bodyPr/>
                    <a:lstStyle/>
                    <a:p>
                      <a:pPr algn="ctr" rtl="0" fontAlgn="ctr"/>
                      <a:r>
                        <a:rPr lang="en-US" sz="1400" b="1" i="0" u="none" strike="noStrike" dirty="0">
                          <a:solidFill>
                            <a:srgbClr val="0070C0"/>
                          </a:solidFill>
                          <a:latin typeface="Calibri"/>
                        </a:rPr>
                        <a:t>% Achievement </a:t>
                      </a:r>
                    </a:p>
                  </a:txBody>
                  <a:tcPr marL="0" marR="0" marT="0" marB="0" anchor="ctr"/>
                </a:tc>
                <a:extLst>
                  <a:ext uri="{0D108BD9-81ED-4DB2-BD59-A6C34878D82A}">
                    <a16:rowId xmlns:a16="http://schemas.microsoft.com/office/drawing/2014/main" xmlns="" val="10000"/>
                  </a:ext>
                </a:extLst>
              </a:tr>
              <a:tr h="418553">
                <a:tc>
                  <a:txBody>
                    <a:bodyPr/>
                    <a:lstStyle/>
                    <a:p>
                      <a:pPr algn="l" rtl="0" fontAlgn="ctr"/>
                      <a:r>
                        <a:rPr lang="en-US" sz="1100" b="0" i="0" u="none" strike="noStrike" dirty="0">
                          <a:solidFill>
                            <a:srgbClr val="0070C0"/>
                          </a:solidFill>
                          <a:latin typeface="Calibri"/>
                        </a:rPr>
                        <a:t>Institutions </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200" b="0" i="0" u="none" strike="noStrike" dirty="0">
                          <a:solidFill>
                            <a:srgbClr val="0070C0"/>
                          </a:solidFill>
                          <a:latin typeface="Calibri"/>
                        </a:rPr>
                        <a:t>1479</a:t>
                      </a:r>
                    </a:p>
                  </a:txBody>
                  <a:tcPr marL="0" marR="0" marT="0" marB="0" anchor="ctr"/>
                </a:tc>
                <a:tc>
                  <a:txBody>
                    <a:bodyPr/>
                    <a:lstStyle/>
                    <a:p>
                      <a:pPr algn="ctr" rtl="0" fontAlgn="b"/>
                      <a:r>
                        <a:rPr lang="en-US" sz="1200" b="0" i="0" u="none" strike="noStrike" dirty="0">
                          <a:solidFill>
                            <a:srgbClr val="0070C0"/>
                          </a:solidFill>
                          <a:latin typeface="Calibri"/>
                        </a:rPr>
                        <a:t>1473</a:t>
                      </a:r>
                    </a:p>
                  </a:txBody>
                  <a:tcPr marL="0" marR="0" marT="0" marB="0" anchor="ctr"/>
                </a:tc>
                <a:tc>
                  <a:txBody>
                    <a:bodyPr/>
                    <a:lstStyle/>
                    <a:p>
                      <a:pPr algn="ctr" rtl="0" fontAlgn="b"/>
                      <a:r>
                        <a:rPr lang="en-US" sz="1200" b="0" i="0" u="none" strike="noStrike">
                          <a:solidFill>
                            <a:srgbClr val="0070C0"/>
                          </a:solidFill>
                          <a:latin typeface="Calibri"/>
                        </a:rPr>
                        <a:t>100%</a:t>
                      </a:r>
                    </a:p>
                  </a:txBody>
                  <a:tcPr marL="0" marR="0" marT="0" marB="0" anchor="ctr"/>
                </a:tc>
                <a:extLst>
                  <a:ext uri="{0D108BD9-81ED-4DB2-BD59-A6C34878D82A}">
                    <a16:rowId xmlns:a16="http://schemas.microsoft.com/office/drawing/2014/main" xmlns="" val="10001"/>
                  </a:ext>
                </a:extLst>
              </a:tr>
              <a:tr h="268005">
                <a:tc>
                  <a:txBody>
                    <a:bodyPr/>
                    <a:lstStyle/>
                    <a:p>
                      <a:pPr algn="l" rtl="0" fontAlgn="ctr"/>
                      <a:r>
                        <a:rPr lang="en-US" sz="1100" b="0" i="0" u="none" strike="noStrike" dirty="0">
                          <a:solidFill>
                            <a:srgbClr val="0070C0"/>
                          </a:solidFill>
                          <a:latin typeface="Calibri"/>
                        </a:rPr>
                        <a:t>Children</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200" b="0" i="0" u="none" strike="noStrike">
                          <a:solidFill>
                            <a:srgbClr val="0070C0"/>
                          </a:solidFill>
                          <a:latin typeface="Calibri"/>
                        </a:rPr>
                        <a:t>145500</a:t>
                      </a:r>
                    </a:p>
                  </a:txBody>
                  <a:tcPr marL="0" marR="0" marT="0" marB="0" anchor="ctr"/>
                </a:tc>
                <a:tc>
                  <a:txBody>
                    <a:bodyPr/>
                    <a:lstStyle/>
                    <a:p>
                      <a:pPr algn="ctr" rtl="0" fontAlgn="b"/>
                      <a:r>
                        <a:rPr lang="en-US" sz="1200" b="0" i="0" u="none" strike="noStrike" dirty="0">
                          <a:solidFill>
                            <a:srgbClr val="0070C0"/>
                          </a:solidFill>
                          <a:latin typeface="Calibri"/>
                        </a:rPr>
                        <a:t>141464</a:t>
                      </a:r>
                    </a:p>
                  </a:txBody>
                  <a:tcPr marL="0" marR="0" marT="0" marB="0" anchor="ctr"/>
                </a:tc>
                <a:tc>
                  <a:txBody>
                    <a:bodyPr/>
                    <a:lstStyle/>
                    <a:p>
                      <a:pPr algn="ctr" rtl="0" fontAlgn="b"/>
                      <a:r>
                        <a:rPr lang="en-US" sz="1200" b="0" i="0" u="none" strike="noStrike">
                          <a:solidFill>
                            <a:srgbClr val="0070C0"/>
                          </a:solidFill>
                          <a:latin typeface="Calibri"/>
                        </a:rPr>
                        <a:t>97%</a:t>
                      </a:r>
                    </a:p>
                  </a:txBody>
                  <a:tcPr marL="0" marR="0" marT="0" marB="0" anchor="ctr"/>
                </a:tc>
                <a:extLst>
                  <a:ext uri="{0D108BD9-81ED-4DB2-BD59-A6C34878D82A}">
                    <a16:rowId xmlns:a16="http://schemas.microsoft.com/office/drawing/2014/main" xmlns="" val="10002"/>
                  </a:ext>
                </a:extLst>
              </a:tr>
              <a:tr h="268005">
                <a:tc>
                  <a:txBody>
                    <a:bodyPr/>
                    <a:lstStyle/>
                    <a:p>
                      <a:pPr algn="l" rtl="0" fontAlgn="ctr"/>
                      <a:r>
                        <a:rPr lang="en-US" sz="1100" b="0" i="0" u="none" strike="noStrike" dirty="0">
                          <a:solidFill>
                            <a:srgbClr val="0070C0"/>
                          </a:solidFill>
                          <a:latin typeface="Calibri"/>
                        </a:rPr>
                        <a:t>Working Days</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200" b="0" i="0" u="none" strike="noStrike">
                          <a:solidFill>
                            <a:srgbClr val="0070C0"/>
                          </a:solidFill>
                          <a:latin typeface="Calibri"/>
                        </a:rPr>
                        <a:t>220</a:t>
                      </a:r>
                    </a:p>
                  </a:txBody>
                  <a:tcPr marL="0" marR="0" marT="0" marB="0" anchor="ctr"/>
                </a:tc>
                <a:tc>
                  <a:txBody>
                    <a:bodyPr/>
                    <a:lstStyle/>
                    <a:p>
                      <a:pPr algn="ctr" rtl="0" fontAlgn="b"/>
                      <a:r>
                        <a:rPr lang="en-US" sz="1200" b="0" i="0" u="none" strike="noStrike" dirty="0">
                          <a:solidFill>
                            <a:srgbClr val="0070C0"/>
                          </a:solidFill>
                          <a:latin typeface="Calibri"/>
                        </a:rPr>
                        <a:t>221</a:t>
                      </a:r>
                    </a:p>
                  </a:txBody>
                  <a:tcPr marL="0" marR="0" marT="0" marB="0" anchor="ctr"/>
                </a:tc>
                <a:tc>
                  <a:txBody>
                    <a:bodyPr/>
                    <a:lstStyle/>
                    <a:p>
                      <a:pPr algn="ctr" rtl="0" fontAlgn="b"/>
                      <a:r>
                        <a:rPr lang="en-US" sz="1200" b="0" i="0" u="none" strike="noStrike" dirty="0">
                          <a:solidFill>
                            <a:srgbClr val="0070C0"/>
                          </a:solidFill>
                          <a:latin typeface="Calibri"/>
                        </a:rPr>
                        <a:t>100%</a:t>
                      </a:r>
                    </a:p>
                  </a:txBody>
                  <a:tcPr marL="0" marR="0" marT="0" marB="0" anchor="ctr"/>
                </a:tc>
                <a:extLst>
                  <a:ext uri="{0D108BD9-81ED-4DB2-BD59-A6C34878D82A}">
                    <a16:rowId xmlns:a16="http://schemas.microsoft.com/office/drawing/2014/main" xmlns="" val="10003"/>
                  </a:ext>
                </a:extLst>
              </a:tr>
              <a:tr h="477700">
                <a:tc>
                  <a:txBody>
                    <a:bodyPr/>
                    <a:lstStyle/>
                    <a:p>
                      <a:pPr algn="l" rtl="0" fontAlgn="ctr"/>
                      <a:r>
                        <a:rPr lang="en-US" sz="1100" b="0" i="0" u="none" strike="noStrike" dirty="0">
                          <a:solidFill>
                            <a:srgbClr val="0070C0"/>
                          </a:solidFill>
                          <a:latin typeface="Calibri"/>
                        </a:rPr>
                        <a:t>Food Grain </a:t>
                      </a:r>
                      <a:r>
                        <a:rPr lang="en-US" sz="1100" b="0" i="0" u="none" strike="noStrike" dirty="0" err="1">
                          <a:solidFill>
                            <a:srgbClr val="0070C0"/>
                          </a:solidFill>
                          <a:latin typeface="Calibri"/>
                        </a:rPr>
                        <a:t>Utilisation</a:t>
                      </a:r>
                      <a:r>
                        <a:rPr lang="en-US" sz="1100" b="0" i="0" u="none" strike="noStrike" dirty="0">
                          <a:solidFill>
                            <a:srgbClr val="0070C0"/>
                          </a:solidFill>
                          <a:latin typeface="Calibri"/>
                        </a:rPr>
                        <a:t> (in MTs)</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200" b="0" i="0" u="none" strike="noStrike">
                          <a:solidFill>
                            <a:srgbClr val="0070C0"/>
                          </a:solidFill>
                          <a:latin typeface="Calibri"/>
                        </a:rPr>
                        <a:t>3844.52</a:t>
                      </a:r>
                    </a:p>
                  </a:txBody>
                  <a:tcPr marL="0" marR="0" marT="0" marB="0" anchor="ctr"/>
                </a:tc>
                <a:tc>
                  <a:txBody>
                    <a:bodyPr/>
                    <a:lstStyle/>
                    <a:p>
                      <a:pPr algn="ctr" rtl="0" fontAlgn="b"/>
                      <a:r>
                        <a:rPr lang="en-US" sz="1200" b="0" i="0" u="none" strike="noStrike" dirty="0">
                          <a:solidFill>
                            <a:srgbClr val="0070C0"/>
                          </a:solidFill>
                          <a:latin typeface="Calibri"/>
                        </a:rPr>
                        <a:t>3735.61</a:t>
                      </a:r>
                    </a:p>
                  </a:txBody>
                  <a:tcPr marL="0" marR="0" marT="0" marB="0" anchor="ctr"/>
                </a:tc>
                <a:tc>
                  <a:txBody>
                    <a:bodyPr/>
                    <a:lstStyle/>
                    <a:p>
                      <a:pPr algn="ctr" rtl="0" fontAlgn="b"/>
                      <a:r>
                        <a:rPr lang="en-US" sz="1200" b="0" i="0" u="none" strike="noStrike" dirty="0">
                          <a:solidFill>
                            <a:srgbClr val="0070C0"/>
                          </a:solidFill>
                          <a:latin typeface="Calibri"/>
                        </a:rPr>
                        <a:t>97%</a:t>
                      </a:r>
                    </a:p>
                  </a:txBody>
                  <a:tcPr marL="0" marR="0" marT="0" marB="0" anchor="ctr"/>
                </a:tc>
                <a:extLst>
                  <a:ext uri="{0D108BD9-81ED-4DB2-BD59-A6C34878D82A}">
                    <a16:rowId xmlns:a16="http://schemas.microsoft.com/office/drawing/2014/main" xmlns="" val="10004"/>
                  </a:ext>
                </a:extLst>
              </a:tr>
              <a:tr h="477700">
                <a:tc>
                  <a:txBody>
                    <a:bodyPr/>
                    <a:lstStyle/>
                    <a:p>
                      <a:pPr algn="l" rtl="0" fontAlgn="ctr"/>
                      <a:r>
                        <a:rPr lang="en-US" sz="1100" b="0" i="0" u="none" strike="noStrike" dirty="0">
                          <a:solidFill>
                            <a:srgbClr val="0070C0"/>
                          </a:solidFill>
                          <a:latin typeface="Calibri"/>
                        </a:rPr>
                        <a:t>Cooking Cost     (</a:t>
                      </a:r>
                      <a:r>
                        <a:rPr lang="en-US" sz="1100" b="0" i="0" u="none" strike="noStrike" dirty="0" err="1">
                          <a:solidFill>
                            <a:srgbClr val="0070C0"/>
                          </a:solidFill>
                          <a:latin typeface="Calibri"/>
                        </a:rPr>
                        <a:t>Rs</a:t>
                      </a:r>
                      <a:r>
                        <a:rPr lang="en-US" sz="1100" b="0" i="0" u="none" strike="noStrike" dirty="0">
                          <a:solidFill>
                            <a:srgbClr val="0070C0"/>
                          </a:solidFill>
                          <a:latin typeface="Calibri"/>
                        </a:rPr>
                        <a:t>. in Lacs)</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200" b="0" i="0" u="none" strike="noStrike">
                          <a:solidFill>
                            <a:srgbClr val="0070C0"/>
                          </a:solidFill>
                          <a:latin typeface="Calibri"/>
                        </a:rPr>
                        <a:t>2103.8</a:t>
                      </a:r>
                    </a:p>
                  </a:txBody>
                  <a:tcPr marL="0" marR="0" marT="0" marB="0" anchor="ctr"/>
                </a:tc>
                <a:tc>
                  <a:txBody>
                    <a:bodyPr/>
                    <a:lstStyle/>
                    <a:p>
                      <a:pPr algn="ctr" rtl="0" fontAlgn="b"/>
                      <a:r>
                        <a:rPr lang="en-US" sz="1200" b="0" i="0" u="none" strike="noStrike" dirty="0">
                          <a:solidFill>
                            <a:srgbClr val="0070C0"/>
                          </a:solidFill>
                          <a:latin typeface="Calibri"/>
                        </a:rPr>
                        <a:t>2050.33</a:t>
                      </a:r>
                    </a:p>
                  </a:txBody>
                  <a:tcPr marL="0" marR="0" marT="0" marB="0" anchor="ctr"/>
                </a:tc>
                <a:tc>
                  <a:txBody>
                    <a:bodyPr/>
                    <a:lstStyle/>
                    <a:p>
                      <a:pPr algn="ctr" rtl="0" fontAlgn="b"/>
                      <a:r>
                        <a:rPr lang="en-US" sz="1200" b="0" i="0" u="none" strike="noStrike" dirty="0">
                          <a:solidFill>
                            <a:srgbClr val="0070C0"/>
                          </a:solidFill>
                          <a:latin typeface="Calibri"/>
                        </a:rPr>
                        <a:t>97%</a:t>
                      </a:r>
                    </a:p>
                  </a:txBody>
                  <a:tcPr marL="0" marR="0" marT="0" marB="0" anchor="ctr"/>
                </a:tc>
                <a:extLst>
                  <a:ext uri="{0D108BD9-81ED-4DB2-BD59-A6C34878D82A}">
                    <a16:rowId xmlns:a16="http://schemas.microsoft.com/office/drawing/2014/main" xmlns="" val="10005"/>
                  </a:ext>
                </a:extLst>
              </a:tr>
              <a:tr h="268005">
                <a:tc>
                  <a:txBody>
                    <a:bodyPr/>
                    <a:lstStyle/>
                    <a:p>
                      <a:pPr algn="l" rtl="0" fontAlgn="ctr"/>
                      <a:r>
                        <a:rPr lang="en-US" sz="1100" b="0" i="0" u="none" strike="noStrike" dirty="0">
                          <a:solidFill>
                            <a:srgbClr val="0070C0"/>
                          </a:solidFill>
                          <a:latin typeface="Calibri"/>
                        </a:rPr>
                        <a:t>CCH Engaged</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200" b="0" i="0" u="none" strike="noStrike">
                          <a:solidFill>
                            <a:srgbClr val="0070C0"/>
                          </a:solidFill>
                          <a:latin typeface="Calibri"/>
                        </a:rPr>
                        <a:t>2777</a:t>
                      </a:r>
                    </a:p>
                  </a:txBody>
                  <a:tcPr marL="0" marR="0" marT="0" marB="0" anchor="ctr"/>
                </a:tc>
                <a:tc>
                  <a:txBody>
                    <a:bodyPr/>
                    <a:lstStyle/>
                    <a:p>
                      <a:pPr algn="ctr" rtl="0" fontAlgn="b"/>
                      <a:r>
                        <a:rPr lang="en-US" sz="1200" b="0" i="0" u="none" strike="noStrike" dirty="0">
                          <a:solidFill>
                            <a:srgbClr val="0070C0"/>
                          </a:solidFill>
                          <a:latin typeface="Calibri"/>
                        </a:rPr>
                        <a:t>2729</a:t>
                      </a:r>
                    </a:p>
                  </a:txBody>
                  <a:tcPr marL="0" marR="0" marT="0" marB="0" anchor="ctr"/>
                </a:tc>
                <a:tc>
                  <a:txBody>
                    <a:bodyPr/>
                    <a:lstStyle/>
                    <a:p>
                      <a:pPr algn="ctr" rtl="0" fontAlgn="b"/>
                      <a:r>
                        <a:rPr lang="en-US" sz="1200" b="0" i="0" u="none" strike="noStrike" dirty="0">
                          <a:solidFill>
                            <a:srgbClr val="0070C0"/>
                          </a:solidFill>
                          <a:latin typeface="Calibri"/>
                        </a:rPr>
                        <a:t>98%</a:t>
                      </a:r>
                    </a:p>
                  </a:txBody>
                  <a:tcPr marL="0" marR="0" marT="0" marB="0" anchor="ctr"/>
                </a:tc>
                <a:extLst>
                  <a:ext uri="{0D108BD9-81ED-4DB2-BD59-A6C34878D82A}">
                    <a16:rowId xmlns:a16="http://schemas.microsoft.com/office/drawing/2014/main" xmlns="" val="10006"/>
                  </a:ext>
                </a:extLst>
              </a:tr>
              <a:tr h="477700">
                <a:tc>
                  <a:txBody>
                    <a:bodyPr/>
                    <a:lstStyle/>
                    <a:p>
                      <a:pPr algn="l" rtl="0" fontAlgn="ctr"/>
                      <a:r>
                        <a:rPr lang="en-US" sz="1100" b="0" i="0" u="none" strike="noStrike" dirty="0">
                          <a:solidFill>
                            <a:srgbClr val="0070C0"/>
                          </a:solidFill>
                          <a:latin typeface="Calibri"/>
                        </a:rPr>
                        <a:t>CCH Honorarium (Rs. in Lacs)</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200" b="0" i="0" u="none" strike="noStrike">
                          <a:solidFill>
                            <a:srgbClr val="0070C0"/>
                          </a:solidFill>
                          <a:latin typeface="Calibri"/>
                        </a:rPr>
                        <a:t>277.7</a:t>
                      </a:r>
                    </a:p>
                  </a:txBody>
                  <a:tcPr marL="0" marR="0" marT="0" marB="0" anchor="ctr"/>
                </a:tc>
                <a:tc>
                  <a:txBody>
                    <a:bodyPr/>
                    <a:lstStyle/>
                    <a:p>
                      <a:pPr algn="ctr" rtl="0" fontAlgn="b"/>
                      <a:r>
                        <a:rPr lang="en-US" sz="1200" b="0" i="0" u="none" strike="noStrike" dirty="0">
                          <a:solidFill>
                            <a:srgbClr val="0070C0"/>
                          </a:solidFill>
                          <a:latin typeface="Calibri"/>
                        </a:rPr>
                        <a:t>242.07</a:t>
                      </a:r>
                    </a:p>
                  </a:txBody>
                  <a:tcPr marL="0" marR="0" marT="0" marB="0" anchor="ctr"/>
                </a:tc>
                <a:tc>
                  <a:txBody>
                    <a:bodyPr/>
                    <a:lstStyle/>
                    <a:p>
                      <a:pPr algn="ctr" rtl="0" fontAlgn="b"/>
                      <a:r>
                        <a:rPr lang="en-US" sz="1200" b="0" i="0" u="none" strike="noStrike" dirty="0">
                          <a:solidFill>
                            <a:srgbClr val="0070C0"/>
                          </a:solidFill>
                          <a:latin typeface="Calibri"/>
                        </a:rPr>
                        <a:t>87%</a:t>
                      </a:r>
                    </a:p>
                  </a:txBody>
                  <a:tcPr marL="0" marR="0" marT="0" marB="0" anchor="ctr"/>
                </a:tc>
                <a:extLst>
                  <a:ext uri="{0D108BD9-81ED-4DB2-BD59-A6C34878D82A}">
                    <a16:rowId xmlns:a16="http://schemas.microsoft.com/office/drawing/2014/main" xmlns="" val="10007"/>
                  </a:ext>
                </a:extLst>
              </a:tr>
              <a:tr h="268005">
                <a:tc>
                  <a:txBody>
                    <a:bodyPr/>
                    <a:lstStyle/>
                    <a:p>
                      <a:pPr algn="l" rtl="0" fontAlgn="ctr"/>
                      <a:r>
                        <a:rPr lang="en-US" sz="1100" b="0" i="0" u="none" strike="noStrike" dirty="0">
                          <a:solidFill>
                            <a:srgbClr val="0070C0"/>
                          </a:solidFill>
                          <a:latin typeface="Calibri"/>
                        </a:rPr>
                        <a:t>TA  (</a:t>
                      </a:r>
                      <a:r>
                        <a:rPr lang="en-US" sz="1100" b="0" i="0" u="none" strike="noStrike" dirty="0" err="1">
                          <a:solidFill>
                            <a:srgbClr val="0070C0"/>
                          </a:solidFill>
                          <a:latin typeface="Calibri"/>
                        </a:rPr>
                        <a:t>Rs</a:t>
                      </a:r>
                      <a:r>
                        <a:rPr lang="en-US" sz="1100" b="0" i="0" u="none" strike="noStrike" dirty="0">
                          <a:solidFill>
                            <a:srgbClr val="0070C0"/>
                          </a:solidFill>
                          <a:latin typeface="Calibri"/>
                        </a:rPr>
                        <a:t>. in Lacs)</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200" b="0" i="0" u="none" strike="noStrike">
                          <a:solidFill>
                            <a:srgbClr val="0070C0"/>
                          </a:solidFill>
                          <a:latin typeface="Calibri"/>
                        </a:rPr>
                        <a:t>28.84</a:t>
                      </a:r>
                    </a:p>
                  </a:txBody>
                  <a:tcPr marL="0" marR="0" marT="0" marB="0" anchor="ctr"/>
                </a:tc>
                <a:tc>
                  <a:txBody>
                    <a:bodyPr/>
                    <a:lstStyle/>
                    <a:p>
                      <a:pPr algn="ctr" rtl="0" fontAlgn="b"/>
                      <a:r>
                        <a:rPr lang="en-US" sz="1200" b="0" i="0" u="none" strike="noStrike" dirty="0">
                          <a:solidFill>
                            <a:srgbClr val="0070C0"/>
                          </a:solidFill>
                          <a:latin typeface="Calibri"/>
                        </a:rPr>
                        <a:t>28.84</a:t>
                      </a:r>
                    </a:p>
                  </a:txBody>
                  <a:tcPr marL="0" marR="0" marT="0" marB="0" anchor="ctr"/>
                </a:tc>
                <a:tc>
                  <a:txBody>
                    <a:bodyPr/>
                    <a:lstStyle/>
                    <a:p>
                      <a:pPr algn="ctr" rtl="0" fontAlgn="b"/>
                      <a:r>
                        <a:rPr lang="en-US" sz="1200" b="0" i="0" u="none" strike="noStrike" dirty="0">
                          <a:solidFill>
                            <a:srgbClr val="0070C0"/>
                          </a:solidFill>
                          <a:latin typeface="Calibri"/>
                        </a:rPr>
                        <a:t>100%</a:t>
                      </a:r>
                    </a:p>
                  </a:txBody>
                  <a:tcPr marL="0" marR="0" marT="0" marB="0" anchor="ctr"/>
                </a:tc>
                <a:extLst>
                  <a:ext uri="{0D108BD9-81ED-4DB2-BD59-A6C34878D82A}">
                    <a16:rowId xmlns:a16="http://schemas.microsoft.com/office/drawing/2014/main" xmlns="" val="10008"/>
                  </a:ext>
                </a:extLst>
              </a:tr>
              <a:tr h="268005">
                <a:tc>
                  <a:txBody>
                    <a:bodyPr/>
                    <a:lstStyle/>
                    <a:p>
                      <a:pPr algn="l" rtl="0" fontAlgn="ctr"/>
                      <a:r>
                        <a:rPr lang="en-US" sz="1100" b="0" i="0" u="none" strike="noStrike" dirty="0">
                          <a:solidFill>
                            <a:srgbClr val="0070C0"/>
                          </a:solidFill>
                          <a:latin typeface="Calibri"/>
                        </a:rPr>
                        <a:t>MME (</a:t>
                      </a:r>
                      <a:r>
                        <a:rPr lang="en-US" sz="1100" b="0" i="0" u="none" strike="noStrike" dirty="0" err="1">
                          <a:solidFill>
                            <a:srgbClr val="0070C0"/>
                          </a:solidFill>
                          <a:latin typeface="Calibri"/>
                        </a:rPr>
                        <a:t>Rs</a:t>
                      </a:r>
                      <a:r>
                        <a:rPr lang="en-US" sz="1100" b="0" i="0" u="none" strike="noStrike" dirty="0">
                          <a:solidFill>
                            <a:srgbClr val="0070C0"/>
                          </a:solidFill>
                          <a:latin typeface="Calibri"/>
                        </a:rPr>
                        <a:t>. in Lacs)</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200" b="0" i="0" u="none" strike="noStrike">
                          <a:solidFill>
                            <a:srgbClr val="0070C0"/>
                          </a:solidFill>
                          <a:latin typeface="Calibri"/>
                        </a:rPr>
                        <a:t>60</a:t>
                      </a:r>
                    </a:p>
                  </a:txBody>
                  <a:tcPr marL="0" marR="0" marT="0" marB="0" anchor="ctr"/>
                </a:tc>
                <a:tc>
                  <a:txBody>
                    <a:bodyPr/>
                    <a:lstStyle/>
                    <a:p>
                      <a:pPr algn="ctr" rtl="0" fontAlgn="b"/>
                      <a:r>
                        <a:rPr lang="en-US" sz="1200" b="0" i="0" u="none" strike="noStrike" dirty="0">
                          <a:solidFill>
                            <a:srgbClr val="0070C0"/>
                          </a:solidFill>
                          <a:latin typeface="Calibri"/>
                        </a:rPr>
                        <a:t>41.33</a:t>
                      </a:r>
                    </a:p>
                  </a:txBody>
                  <a:tcPr marL="0" marR="0" marT="0" marB="0" anchor="ctr"/>
                </a:tc>
                <a:tc>
                  <a:txBody>
                    <a:bodyPr/>
                    <a:lstStyle/>
                    <a:p>
                      <a:pPr algn="ctr" rtl="0" fontAlgn="b"/>
                      <a:r>
                        <a:rPr lang="en-US" sz="1200" b="0" i="0" u="none" strike="noStrike" dirty="0">
                          <a:solidFill>
                            <a:srgbClr val="0070C0"/>
                          </a:solidFill>
                          <a:latin typeface="Calibri"/>
                        </a:rPr>
                        <a:t>69%</a:t>
                      </a:r>
                    </a:p>
                  </a:txBody>
                  <a:tcPr marL="0" marR="0" marT="0" marB="0" anchor="ctr"/>
                </a:tc>
                <a:extLst>
                  <a:ext uri="{0D108BD9-81ED-4DB2-BD59-A6C34878D82A}">
                    <a16:rowId xmlns:a16="http://schemas.microsoft.com/office/drawing/2014/main" xmlns="" val="10009"/>
                  </a:ext>
                </a:extLst>
              </a:tr>
              <a:tr h="299521">
                <a:tc>
                  <a:txBody>
                    <a:bodyPr/>
                    <a:lstStyle/>
                    <a:p>
                      <a:pPr algn="l" rtl="0" fontAlgn="ctr"/>
                      <a:r>
                        <a:rPr lang="en-US" sz="1100" b="0" i="0" u="none" strike="noStrike" dirty="0">
                          <a:solidFill>
                            <a:srgbClr val="0070C0"/>
                          </a:solidFill>
                          <a:latin typeface="Calibri"/>
                        </a:rPr>
                        <a:t>Kitchen cum Store </a:t>
                      </a:r>
                    </a:p>
                  </a:txBody>
                  <a:tcPr marL="0" marR="0" marT="0" marB="0" anchor="ctr"/>
                </a:tc>
                <a:tc>
                  <a:txBody>
                    <a:bodyPr/>
                    <a:lstStyle/>
                    <a:p>
                      <a:pPr algn="ctr" rtl="0" fontAlgn="b"/>
                      <a:r>
                        <a:rPr lang="en-US" sz="1200" b="0" i="0" u="none" strike="noStrike" dirty="0">
                          <a:solidFill>
                            <a:srgbClr val="0070C0"/>
                          </a:solidFill>
                          <a:latin typeface="Calibri"/>
                        </a:rPr>
                        <a:t>NA</a:t>
                      </a:r>
                    </a:p>
                  </a:txBody>
                  <a:tcPr marL="0" marR="0" marT="0" marB="0" anchor="ctr"/>
                </a:tc>
                <a:tc>
                  <a:txBody>
                    <a:bodyPr/>
                    <a:lstStyle/>
                    <a:p>
                      <a:pPr algn="ctr" rtl="0" fontAlgn="b"/>
                      <a:r>
                        <a:rPr lang="en-US" sz="1200" b="0" i="0" u="none" strike="noStrike" dirty="0">
                          <a:solidFill>
                            <a:srgbClr val="0070C0"/>
                          </a:solidFill>
                          <a:latin typeface="Calibri"/>
                        </a:rPr>
                        <a:t>NA</a:t>
                      </a:r>
                    </a:p>
                  </a:txBody>
                  <a:tcPr marL="0" marR="0" marT="0" marB="0" anchor="ctr"/>
                </a:tc>
                <a:tc>
                  <a:txBody>
                    <a:bodyPr/>
                    <a:lstStyle/>
                    <a:p>
                      <a:pPr algn="ctr" rtl="0" fontAlgn="b"/>
                      <a:r>
                        <a:rPr lang="en-US" sz="1200" b="0" i="0" u="none" strike="noStrike" dirty="0">
                          <a:solidFill>
                            <a:srgbClr val="0070C0"/>
                          </a:solidFill>
                          <a:latin typeface="Calibri"/>
                        </a:rPr>
                        <a:t>NA</a:t>
                      </a:r>
                    </a:p>
                  </a:txBody>
                  <a:tcPr marL="0" marR="0" marT="0" marB="0" anchor="ctr"/>
                </a:tc>
                <a:extLst>
                  <a:ext uri="{0D108BD9-81ED-4DB2-BD59-A6C34878D82A}">
                    <a16:rowId xmlns:a16="http://schemas.microsoft.com/office/drawing/2014/main" xmlns="" val="10010"/>
                  </a:ext>
                </a:extLst>
              </a:tr>
              <a:tr h="288032">
                <a:tc>
                  <a:txBody>
                    <a:bodyPr/>
                    <a:lstStyle/>
                    <a:p>
                      <a:pPr algn="l" rtl="0" fontAlgn="ctr"/>
                      <a:r>
                        <a:rPr lang="en-US" sz="1100" b="0" i="0" u="none" strike="noStrike" dirty="0">
                          <a:solidFill>
                            <a:srgbClr val="0070C0"/>
                          </a:solidFill>
                          <a:latin typeface="Calibri"/>
                        </a:rPr>
                        <a:t>Kitchen Devices </a:t>
                      </a:r>
                      <a:r>
                        <a:rPr lang="en-US" sz="1100" b="0" i="0" u="none" strike="noStrike" dirty="0" smtClean="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200" b="0" i="0" u="none" strike="noStrike">
                          <a:solidFill>
                            <a:srgbClr val="0070C0"/>
                          </a:solidFill>
                          <a:latin typeface="Calibri"/>
                        </a:rPr>
                        <a:t>1521</a:t>
                      </a:r>
                    </a:p>
                  </a:txBody>
                  <a:tcPr marL="0" marR="0" marT="0" marB="0" anchor="ctr"/>
                </a:tc>
                <a:tc>
                  <a:txBody>
                    <a:bodyPr/>
                    <a:lstStyle/>
                    <a:p>
                      <a:pPr algn="ctr" rtl="0" fontAlgn="b"/>
                      <a:r>
                        <a:rPr lang="en-US" sz="1200" b="0" i="0" u="none" strike="noStrike" dirty="0" smtClean="0">
                          <a:solidFill>
                            <a:srgbClr val="0070C0"/>
                          </a:solidFill>
                          <a:latin typeface="Calibri"/>
                        </a:rPr>
                        <a:t>0</a:t>
                      </a:r>
                      <a:endParaRPr lang="en-US" sz="1200" b="0" i="0" u="none" strike="noStrike" dirty="0">
                        <a:solidFill>
                          <a:srgbClr val="0070C0"/>
                        </a:solidFill>
                        <a:latin typeface="Calibri"/>
                      </a:endParaRPr>
                    </a:p>
                  </a:txBody>
                  <a:tcPr marL="0" marR="0" marT="0" marB="0" anchor="ctr"/>
                </a:tc>
                <a:tc>
                  <a:txBody>
                    <a:bodyPr/>
                    <a:lstStyle/>
                    <a:p>
                      <a:pPr algn="ctr" rtl="0" fontAlgn="b"/>
                      <a:r>
                        <a:rPr lang="en-US" sz="1200" b="0" i="0" u="none" strike="noStrike" dirty="0">
                          <a:solidFill>
                            <a:srgbClr val="0070C0"/>
                          </a:solidFill>
                          <a:latin typeface="Calibri"/>
                        </a:rPr>
                        <a:t>0%</a:t>
                      </a:r>
                    </a:p>
                  </a:txBody>
                  <a:tcPr marL="0" marR="0" marT="0" marB="0" anchor="ctr"/>
                </a:tc>
                <a:extLst>
                  <a:ext uri="{0D108BD9-81ED-4DB2-BD59-A6C34878D82A}">
                    <a16:rowId xmlns:a16="http://schemas.microsoft.com/office/drawing/2014/main" xmlns="" val="10011"/>
                  </a:ext>
                </a:extLst>
              </a:tr>
              <a:tr h="477700">
                <a:tc>
                  <a:txBody>
                    <a:bodyPr/>
                    <a:lstStyle/>
                    <a:p>
                      <a:pPr algn="l" rtl="0" fontAlgn="ctr"/>
                      <a:r>
                        <a:rPr lang="en-US" sz="1100" b="0" i="0" u="none" strike="noStrike" dirty="0">
                          <a:solidFill>
                            <a:srgbClr val="0070C0"/>
                          </a:solidFill>
                          <a:latin typeface="Calibri"/>
                        </a:rPr>
                        <a:t>No. of Children's Health Check-up</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200" b="0" i="0" u="none" strike="noStrike">
                          <a:solidFill>
                            <a:srgbClr val="0070C0"/>
                          </a:solidFill>
                          <a:latin typeface="Calibri"/>
                        </a:rPr>
                        <a:t>161693</a:t>
                      </a:r>
                    </a:p>
                  </a:txBody>
                  <a:tcPr marL="0" marR="0" marT="0" marB="0" anchor="ctr"/>
                </a:tc>
                <a:tc>
                  <a:txBody>
                    <a:bodyPr/>
                    <a:lstStyle/>
                    <a:p>
                      <a:pPr algn="ctr" rtl="0" fontAlgn="b"/>
                      <a:r>
                        <a:rPr lang="en-US" sz="1200" b="0" i="0" u="none" strike="noStrike" dirty="0">
                          <a:solidFill>
                            <a:srgbClr val="0070C0"/>
                          </a:solidFill>
                          <a:latin typeface="Calibri"/>
                        </a:rPr>
                        <a:t>161693</a:t>
                      </a:r>
                    </a:p>
                  </a:txBody>
                  <a:tcPr marL="0" marR="0" marT="0" marB="0" anchor="ctr"/>
                </a:tc>
                <a:tc>
                  <a:txBody>
                    <a:bodyPr/>
                    <a:lstStyle/>
                    <a:p>
                      <a:pPr algn="ctr" rtl="0" fontAlgn="b"/>
                      <a:r>
                        <a:rPr lang="en-US" sz="1200" b="0" i="0" u="none" strike="noStrike" dirty="0">
                          <a:solidFill>
                            <a:srgbClr val="0070C0"/>
                          </a:solidFill>
                          <a:latin typeface="Calibri"/>
                        </a:rPr>
                        <a:t>100%</a:t>
                      </a:r>
                    </a:p>
                  </a:txBody>
                  <a:tcPr marL="0" marR="0" marT="0" marB="0" anchor="ctr"/>
                </a:tc>
                <a:extLst>
                  <a:ext uri="{0D108BD9-81ED-4DB2-BD59-A6C34878D82A}">
                    <a16:rowId xmlns:a16="http://schemas.microsoft.com/office/drawing/2014/main" xmlns="" val="10012"/>
                  </a:ext>
                </a:extLst>
              </a:tr>
              <a:tr h="268005">
                <a:tc>
                  <a:txBody>
                    <a:bodyPr/>
                    <a:lstStyle/>
                    <a:p>
                      <a:pPr algn="l" rtl="0" fontAlgn="ctr"/>
                      <a:r>
                        <a:rPr lang="en-US" sz="1100" b="0" i="0" u="none" strike="noStrike" dirty="0">
                          <a:solidFill>
                            <a:srgbClr val="0070C0"/>
                          </a:solidFill>
                          <a:latin typeface="Calibri"/>
                        </a:rPr>
                        <a:t>Annual Data Entry</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200" b="0" i="0" u="none" strike="noStrike">
                          <a:solidFill>
                            <a:srgbClr val="0070C0"/>
                          </a:solidFill>
                          <a:latin typeface="Calibri"/>
                        </a:rPr>
                        <a:t>1473</a:t>
                      </a:r>
                    </a:p>
                  </a:txBody>
                  <a:tcPr marL="0" marR="0" marT="0" marB="0" anchor="ctr"/>
                </a:tc>
                <a:tc>
                  <a:txBody>
                    <a:bodyPr/>
                    <a:lstStyle/>
                    <a:p>
                      <a:pPr algn="ctr" rtl="0" fontAlgn="b"/>
                      <a:r>
                        <a:rPr lang="en-US" sz="1200" b="0" i="0" u="none" strike="noStrike">
                          <a:solidFill>
                            <a:srgbClr val="0070C0"/>
                          </a:solidFill>
                          <a:latin typeface="Calibri"/>
                        </a:rPr>
                        <a:t>1458</a:t>
                      </a:r>
                    </a:p>
                  </a:txBody>
                  <a:tcPr marL="0" marR="0" marT="0" marB="0" anchor="ctr"/>
                </a:tc>
                <a:tc>
                  <a:txBody>
                    <a:bodyPr/>
                    <a:lstStyle/>
                    <a:p>
                      <a:pPr algn="ctr" rtl="0" fontAlgn="b"/>
                      <a:r>
                        <a:rPr lang="en-US" sz="1200" b="0" i="0" u="none" strike="noStrike" dirty="0">
                          <a:solidFill>
                            <a:srgbClr val="0070C0"/>
                          </a:solidFill>
                          <a:latin typeface="Calibri"/>
                        </a:rPr>
                        <a:t>99%</a:t>
                      </a:r>
                    </a:p>
                  </a:txBody>
                  <a:tcPr marL="0" marR="0" marT="0" marB="0" anchor="ctr"/>
                </a:tc>
                <a:extLst>
                  <a:ext uri="{0D108BD9-81ED-4DB2-BD59-A6C34878D82A}">
                    <a16:rowId xmlns:a16="http://schemas.microsoft.com/office/drawing/2014/main" xmlns="" val="10013"/>
                  </a:ext>
                </a:extLst>
              </a:tr>
              <a:tr h="268005">
                <a:tc>
                  <a:txBody>
                    <a:bodyPr/>
                    <a:lstStyle/>
                    <a:p>
                      <a:pPr algn="l" rtl="0" fontAlgn="ctr"/>
                      <a:r>
                        <a:rPr lang="en-US" sz="1100" b="0" i="0" u="none" strike="noStrike" dirty="0">
                          <a:solidFill>
                            <a:srgbClr val="0070C0"/>
                          </a:solidFill>
                          <a:latin typeface="Calibri"/>
                        </a:rPr>
                        <a:t>Monthly Data Entry</a:t>
                      </a:r>
                      <a:r>
                        <a:rPr lang="en-US" sz="1100" b="0" i="0" u="none" strike="noStrike" dirty="0">
                          <a:solidFill>
                            <a:srgbClr val="0070C0"/>
                          </a:solidFill>
                          <a:latin typeface="Arial"/>
                        </a:rPr>
                        <a:t> </a:t>
                      </a:r>
                      <a:endParaRPr lang="en-US" sz="1100" b="0" i="0" u="none" strike="noStrike" dirty="0">
                        <a:solidFill>
                          <a:srgbClr val="0070C0"/>
                        </a:solidFill>
                        <a:latin typeface="Calibri"/>
                      </a:endParaRPr>
                    </a:p>
                  </a:txBody>
                  <a:tcPr marL="0" marR="0" marT="0" marB="0" anchor="ctr"/>
                </a:tc>
                <a:tc>
                  <a:txBody>
                    <a:bodyPr/>
                    <a:lstStyle/>
                    <a:p>
                      <a:pPr algn="ctr" rtl="0" fontAlgn="b"/>
                      <a:r>
                        <a:rPr lang="en-US" sz="1200" b="0" i="0" u="none" strike="noStrike">
                          <a:solidFill>
                            <a:srgbClr val="0070C0"/>
                          </a:solidFill>
                          <a:latin typeface="Calibri"/>
                        </a:rPr>
                        <a:t>1473</a:t>
                      </a:r>
                    </a:p>
                  </a:txBody>
                  <a:tcPr marL="0" marR="0" marT="0" marB="0" anchor="ctr"/>
                </a:tc>
                <a:tc>
                  <a:txBody>
                    <a:bodyPr/>
                    <a:lstStyle/>
                    <a:p>
                      <a:pPr algn="ctr" rtl="0" fontAlgn="b"/>
                      <a:r>
                        <a:rPr lang="en-US" sz="1200" b="0" i="0" u="none" strike="noStrike">
                          <a:solidFill>
                            <a:srgbClr val="0070C0"/>
                          </a:solidFill>
                          <a:latin typeface="Calibri"/>
                        </a:rPr>
                        <a:t>1458</a:t>
                      </a:r>
                    </a:p>
                  </a:txBody>
                  <a:tcPr marL="0" marR="0" marT="0" marB="0" anchor="ctr"/>
                </a:tc>
                <a:tc>
                  <a:txBody>
                    <a:bodyPr/>
                    <a:lstStyle/>
                    <a:p>
                      <a:pPr algn="ctr" rtl="0" fontAlgn="b"/>
                      <a:r>
                        <a:rPr lang="en-US" sz="1200" b="0" i="0" u="none" strike="noStrike" dirty="0">
                          <a:solidFill>
                            <a:srgbClr val="0070C0"/>
                          </a:solidFill>
                          <a:latin typeface="Calibri"/>
                        </a:rPr>
                        <a:t>99%</a:t>
                      </a:r>
                    </a:p>
                  </a:txBody>
                  <a:tcPr marL="0" marR="0" marT="0" marB="0" anchor="ctr"/>
                </a:tc>
                <a:extLst>
                  <a:ext uri="{0D108BD9-81ED-4DB2-BD59-A6C34878D82A}">
                    <a16:rowId xmlns:a16="http://schemas.microsoft.com/office/drawing/2014/main" xmlns="" val="10014"/>
                  </a:ext>
                </a:extLst>
              </a:tr>
            </a:tbl>
          </a:graphicData>
        </a:graphic>
      </p:graphicFrame>
      <p:pic>
        <p:nvPicPr>
          <p:cNvPr id="10" name="Picture 9"/>
          <p:cNvPicPr>
            <a:picLocks noChangeAspect="1"/>
          </p:cNvPicPr>
          <p:nvPr/>
        </p:nvPicPr>
        <p:blipFill>
          <a:blip r:embed="rId4"/>
          <a:stretch>
            <a:fillRect/>
          </a:stretch>
        </p:blipFill>
        <p:spPr>
          <a:xfrm>
            <a:off x="4499992" y="1462087"/>
            <a:ext cx="4644008" cy="39448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1650</TotalTime>
  <Words>2327</Words>
  <Application>Microsoft Office PowerPoint</Application>
  <PresentationFormat>On-screen Show (4:3)</PresentationFormat>
  <Paragraphs>746</Paragraphs>
  <Slides>26</Slides>
  <Notes>10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 PAB - MDM Meeting  for Review of Implementation of MDMS in  Goa, Gujarat and Kerala on 10.05.2019  </vt:lpstr>
      <vt:lpstr>No. of Schools (Primary &amp; U. Primary)</vt:lpstr>
      <vt:lpstr>Coverage of Children (Primary &amp; U. Primary)</vt:lpstr>
      <vt:lpstr>Working Days (Primary &amp; U. Primary)</vt:lpstr>
      <vt:lpstr>Slide 5</vt:lpstr>
      <vt:lpstr>Slide 6</vt:lpstr>
      <vt:lpstr>Slide 7</vt:lpstr>
      <vt:lpstr>Performance Grade Index (PGI)</vt:lpstr>
      <vt:lpstr>Performance Score Card – Goa</vt:lpstr>
      <vt:lpstr>Performance Score Card - Gujarat</vt:lpstr>
      <vt:lpstr>Performance Score Card - Kerala</vt:lpstr>
      <vt:lpstr>       School Nutrition Gardens</vt:lpstr>
      <vt:lpstr>     Focus of this year -  Cooking Competition</vt:lpstr>
      <vt:lpstr>Focus of this year </vt:lpstr>
      <vt:lpstr>Focus of this year</vt:lpstr>
      <vt:lpstr>Focus of this year </vt:lpstr>
      <vt:lpstr>Slide 17</vt:lpstr>
      <vt:lpstr>Slide 18</vt:lpstr>
      <vt:lpstr>Centralized Kitchens only in Urban Areas</vt:lpstr>
      <vt:lpstr>Social  Audit </vt:lpstr>
      <vt:lpstr>Slide 21</vt:lpstr>
      <vt:lpstr>PAB  Recommendations of Central Assistance</vt:lpstr>
      <vt:lpstr>A meal to a Child is an offering to the Divinity. </vt:lpstr>
      <vt:lpstr>Goa:     Proposals and Recommendations  </vt:lpstr>
      <vt:lpstr>Gujarat:     Proposals and Recommendations  </vt:lpstr>
      <vt:lpstr>Kerala:     Proposals and Recommendations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PAB - MDM Meeting  for Review of Implementation of MDMS in UTs 06.05.2018</dc:title>
  <dc:creator>Admin</dc:creator>
  <cp:lastModifiedBy>User</cp:lastModifiedBy>
  <cp:revision>154</cp:revision>
  <cp:lastPrinted>2019-05-09T10:52:36Z</cp:lastPrinted>
  <dcterms:created xsi:type="dcterms:W3CDTF">2019-05-02T15:56:32Z</dcterms:created>
  <dcterms:modified xsi:type="dcterms:W3CDTF">2019-07-08T11:55:34Z</dcterms:modified>
</cp:coreProperties>
</file>